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47"/>
  </p:notesMasterIdLst>
  <p:handoutMasterIdLst>
    <p:handoutMasterId r:id="rId48"/>
  </p:handoutMasterIdLst>
  <p:sldIdLst>
    <p:sldId id="257" r:id="rId3"/>
    <p:sldId id="272" r:id="rId4"/>
    <p:sldId id="273" r:id="rId5"/>
    <p:sldId id="275" r:id="rId6"/>
    <p:sldId id="266" r:id="rId7"/>
    <p:sldId id="267" r:id="rId8"/>
    <p:sldId id="265" r:id="rId9"/>
    <p:sldId id="259" r:id="rId10"/>
    <p:sldId id="264" r:id="rId11"/>
    <p:sldId id="261" r:id="rId12"/>
    <p:sldId id="274" r:id="rId13"/>
    <p:sldId id="303" r:id="rId14"/>
    <p:sldId id="313" r:id="rId15"/>
    <p:sldId id="314" r:id="rId16"/>
    <p:sldId id="308" r:id="rId17"/>
    <p:sldId id="309" r:id="rId18"/>
    <p:sldId id="305" r:id="rId19"/>
    <p:sldId id="276" r:id="rId20"/>
    <p:sldId id="310" r:id="rId21"/>
    <p:sldId id="278" r:id="rId22"/>
    <p:sldId id="279" r:id="rId23"/>
    <p:sldId id="311" r:id="rId24"/>
    <p:sldId id="280" r:id="rId25"/>
    <p:sldId id="312" r:id="rId26"/>
    <p:sldId id="286" r:id="rId27"/>
    <p:sldId id="287" r:id="rId28"/>
    <p:sldId id="282" r:id="rId29"/>
    <p:sldId id="283" r:id="rId30"/>
    <p:sldId id="285" r:id="rId31"/>
    <p:sldId id="288" r:id="rId32"/>
    <p:sldId id="290" r:id="rId33"/>
    <p:sldId id="289" r:id="rId34"/>
    <p:sldId id="293" r:id="rId35"/>
    <p:sldId id="295" r:id="rId36"/>
    <p:sldId id="306" r:id="rId37"/>
    <p:sldId id="301" r:id="rId38"/>
    <p:sldId id="296" r:id="rId39"/>
    <p:sldId id="297" r:id="rId40"/>
    <p:sldId id="298" r:id="rId41"/>
    <p:sldId id="299" r:id="rId42"/>
    <p:sldId id="300" r:id="rId43"/>
    <p:sldId id="268" r:id="rId44"/>
    <p:sldId id="269" r:id="rId45"/>
    <p:sldId id="27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518"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A90BD8-38BF-4BC5-A05F-9298907706EF}" type="datetimeFigureOut">
              <a:rPr lang="en-US" smtClean="0"/>
              <a:t>9/26/2019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C6BF55-101B-4ED2-84CD-D604F59015E6}" type="slidenum">
              <a:rPr lang="en-US" smtClean="0"/>
              <a:t>‹#›</a:t>
            </a:fld>
            <a:endParaRPr lang="en-US"/>
          </a:p>
        </p:txBody>
      </p:sp>
    </p:spTree>
    <p:extLst>
      <p:ext uri="{BB962C8B-B14F-4D97-AF65-F5344CB8AC3E}">
        <p14:creationId xmlns:p14="http://schemas.microsoft.com/office/powerpoint/2010/main" val="5554342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3B683-7F18-4849-A1A6-BDD52238A978}" type="datetimeFigureOut">
              <a:rPr lang="en-US" smtClean="0"/>
              <a:t>9/26/2019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FC624-EE03-4F4A-BE93-7892E8C088CB}" type="slidenum">
              <a:rPr lang="en-US" smtClean="0"/>
              <a:t>‹#›</a:t>
            </a:fld>
            <a:endParaRPr lang="en-US"/>
          </a:p>
        </p:txBody>
      </p:sp>
    </p:spTree>
    <p:extLst>
      <p:ext uri="{BB962C8B-B14F-4D97-AF65-F5344CB8AC3E}">
        <p14:creationId xmlns:p14="http://schemas.microsoft.com/office/powerpoint/2010/main" val="10108195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01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latin typeface="Arial" panose="020B0604020202020204" pitchFamily="34" charset="0"/>
                <a:cs typeface="Arial" panose="020B0604020202020204" pitchFamily="34" charset="0"/>
              </a:rPr>
              <a:t>Intermediate Care Facilities/Individuals with Intellectual Disabilities (ICF/IID)</a:t>
            </a:r>
          </a:p>
          <a:p>
            <a:endParaRPr lang="en-US" dirty="0"/>
          </a:p>
        </p:txBody>
      </p:sp>
    </p:spTree>
    <p:extLst>
      <p:ext uri="{BB962C8B-B14F-4D97-AF65-F5344CB8AC3E}">
        <p14:creationId xmlns:p14="http://schemas.microsoft.com/office/powerpoint/2010/main" val="425692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screenshot to </a:t>
            </a:r>
            <a:r>
              <a:rPr lang="en-US" smtClean="0"/>
              <a:t>be replaced.</a:t>
            </a:r>
            <a:endParaRPr lang="en-US" dirty="0"/>
          </a:p>
        </p:txBody>
      </p:sp>
    </p:spTree>
    <p:extLst>
      <p:ext uri="{BB962C8B-B14F-4D97-AF65-F5344CB8AC3E}">
        <p14:creationId xmlns:p14="http://schemas.microsoft.com/office/powerpoint/2010/main" val="47182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84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90000"/>
              </a:lnSpc>
              <a:spcBef>
                <a:spcPct val="30000"/>
              </a:spcBef>
              <a:spcAft>
                <a:spcPct val="0"/>
              </a:spcAft>
              <a:buFont typeface="Arial" panose="020B0604020202020204" pitchFamily="34" charset="0"/>
              <a:buNone/>
              <a:defRPr/>
            </a:pPr>
            <a:r>
              <a:rPr lang="en-US" sz="1200" b="1" kern="0" dirty="0" smtClean="0">
                <a:latin typeface="Arial" panose="020B0604020202020204" pitchFamily="34" charset="0"/>
                <a:cs typeface="Arial" panose="020B0604020202020204" pitchFamily="34" charset="0"/>
              </a:rPr>
              <a:t>Specified Low-Income Medicare Beneficiary and Qualifying Individual (SLIMB and QI)</a:t>
            </a:r>
            <a:endParaRPr lang="en-US" sz="12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83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SLIMB</a:t>
            </a:r>
            <a:r>
              <a:rPr lang="en-US" baseline="0" dirty="0" smtClean="0"/>
              <a:t> and QI</a:t>
            </a:r>
            <a:endParaRPr lang="en-US" dirty="0"/>
          </a:p>
        </p:txBody>
      </p:sp>
    </p:spTree>
    <p:extLst>
      <p:ext uri="{BB962C8B-B14F-4D97-AF65-F5344CB8AC3E}">
        <p14:creationId xmlns:p14="http://schemas.microsoft.com/office/powerpoint/2010/main" val="427965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FF0000"/>
                </a:solidFill>
              </a:rPr>
              <a:t>Example of possible denied services due to client</a:t>
            </a:r>
            <a:r>
              <a:rPr lang="en-US" b="1" i="1" baseline="0" dirty="0" smtClean="0">
                <a:solidFill>
                  <a:srgbClr val="FF0000"/>
                </a:solidFill>
              </a:rPr>
              <a:t> not eligibility for QMB. </a:t>
            </a:r>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3047532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5015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176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877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Tree>
    <p:extLst>
      <p:ext uri="{BB962C8B-B14F-4D97-AF65-F5344CB8AC3E}">
        <p14:creationId xmlns:p14="http://schemas.microsoft.com/office/powerpoint/2010/main" val="283878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solidFill>
                  <a:srgbClr val="FF0000"/>
                </a:solidFill>
              </a:rPr>
              <a:t>What you need to conduct eligibility inquiries via the  NM Web Portal. Example of the eligibility record is found on the next slide. </a:t>
            </a:r>
          </a:p>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3/22/2018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86744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3/22/2018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7267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3/22/2018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9500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152775" y="4169833"/>
            <a:ext cx="3598863" cy="579967"/>
          </a:xfrm>
          <a:prstGeom prst="rect">
            <a:avLst/>
          </a:prstGeom>
        </p:spPr>
        <p:txBody>
          <a:bodyPr>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smtClean="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35198123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a:lstStyle>
            <a:lvl1pPr algn="l">
              <a:defRPr sz="3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3/22/2018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a:p>
        </p:txBody>
      </p:sp>
    </p:spTree>
    <p:extLst>
      <p:ext uri="{BB962C8B-B14F-4D97-AF65-F5344CB8AC3E}">
        <p14:creationId xmlns:p14="http://schemas.microsoft.com/office/powerpoint/2010/main" val="326911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156966"/>
          </a:xfrm>
          <a:prstGeom prst="rect">
            <a:avLst/>
          </a:prstGeom>
          <a:noFill/>
        </p:spPr>
        <p:txBody>
          <a:bodyPr wrap="square" lIns="64008" tIns="32004" rIns="64008" bIns="32004" rtlCol="0">
            <a:spAutoFit/>
          </a:bodyPr>
          <a:lstStyle/>
          <a:p>
            <a:r>
              <a:rPr lang="en-US" sz="6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600" dirty="0">
              <a:solidFill>
                <a:srgbClr val="141313"/>
              </a:solidFill>
              <a:latin typeface="Aria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smtClean="0">
              <a:solidFill>
                <a:srgbClr val="FFFFFE"/>
              </a:solidFill>
            </a:endParaRPr>
          </a:p>
        </p:txBody>
      </p:sp>
    </p:spTree>
    <p:extLst>
      <p:ext uri="{BB962C8B-B14F-4D97-AF65-F5344CB8AC3E}">
        <p14:creationId xmlns:p14="http://schemas.microsoft.com/office/powerpoint/2010/main" val="1832964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3960" tIns="31977" rIns="63960" bIns="31977">
            <a:normAutofit/>
          </a:bodyPr>
          <a:lstStyle>
            <a:lvl1pPr>
              <a:buFontTx/>
              <a:buNone/>
              <a:defRPr sz="13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3960" tIns="31977" rIns="63960" bIns="31977" anchor="t">
            <a:noAutofit/>
          </a:bodyPr>
          <a:lstStyle>
            <a:lvl1pPr marL="159892" indent="-159892">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2" name="Title 11"/>
          <p:cNvSpPr>
            <a:spLocks noGrp="1"/>
          </p:cNvSpPr>
          <p:nvPr>
            <p:ph type="title" hasCustomPrompt="1"/>
          </p:nvPr>
        </p:nvSpPr>
        <p:spPr>
          <a:xfrm>
            <a:off x="309578" y="2381250"/>
            <a:ext cx="4341813" cy="1143000"/>
          </a:xfrm>
          <a:prstGeom prst="rect">
            <a:avLst/>
          </a:prstGeom>
        </p:spPr>
        <p:txBody>
          <a:bodyPr lIns="63960" tIns="31977" rIns="63960" bIns="31977" anchor="b">
            <a:noAutofit/>
          </a:bodyPr>
          <a:lstStyle>
            <a:lvl1pPr algn="l">
              <a:lnSpc>
                <a:spcPts val="3808"/>
              </a:lnSpc>
              <a:defRPr sz="38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17516" y="3564466"/>
            <a:ext cx="4341813" cy="579967"/>
          </a:xfrm>
          <a:prstGeom prst="rect">
            <a:avLst/>
          </a:prstGeom>
        </p:spPr>
        <p:txBody>
          <a:bodyPr lIns="63960" tIns="31977" rIns="63960" bIns="31977">
            <a:noAutofit/>
          </a:bodyPr>
          <a:lstStyle>
            <a:lvl1pPr marL="0" indent="0" algn="l">
              <a:buNone/>
              <a:defRPr sz="1800">
                <a:solidFill>
                  <a:srgbClr val="FFFFFF"/>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6332733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3960" tIns="31977" rIns="63960" bIns="31977" anchor="t">
            <a:noAutofit/>
          </a:bodyPr>
          <a:lstStyle>
            <a:lvl1pPr marL="159892" indent="-159892">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2" name="Title 11"/>
          <p:cNvSpPr>
            <a:spLocks noGrp="1"/>
          </p:cNvSpPr>
          <p:nvPr>
            <p:ph type="title" hasCustomPrompt="1"/>
          </p:nvPr>
        </p:nvSpPr>
        <p:spPr>
          <a:xfrm>
            <a:off x="3134932" y="2984500"/>
            <a:ext cx="3600847"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152791" y="4169833"/>
            <a:ext cx="3598863" cy="579967"/>
          </a:xfrm>
          <a:prstGeom prst="rect">
            <a:avLst/>
          </a:prstGeom>
        </p:spPr>
        <p:txBody>
          <a:bodyPr lIns="63960" tIns="31977" rIns="63960" bIns="31977">
            <a:noAutofit/>
          </a:bodyPr>
          <a:lstStyle>
            <a:lvl1pPr marL="0" indent="0" algn="l">
              <a:buNone/>
              <a:defRPr sz="18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5" name="Freeform 14"/>
          <p:cNvSpPr>
            <a:spLocks/>
          </p:cNvSpPr>
          <p:nvPr userDrawn="1"/>
        </p:nvSpPr>
        <p:spPr>
          <a:xfrm>
            <a:off x="32355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56" y="323667"/>
            <a:ext cx="1408693" cy="484457"/>
          </a:xfrm>
          <a:prstGeom prst="rect">
            <a:avLst/>
          </a:prstGeom>
        </p:spPr>
      </p:pic>
    </p:spTree>
    <p:extLst>
      <p:ext uri="{BB962C8B-B14F-4D97-AF65-F5344CB8AC3E}">
        <p14:creationId xmlns:p14="http://schemas.microsoft.com/office/powerpoint/2010/main" val="22703946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3960" tIns="31977" rIns="63960" bIns="31977">
            <a:normAutofit/>
          </a:bodyPr>
          <a:lstStyle>
            <a:lvl1pPr>
              <a:buFontTx/>
              <a:buNone/>
              <a:defRPr sz="13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25453" y="5492752"/>
            <a:ext cx="5567363" cy="579967"/>
          </a:xfrm>
          <a:prstGeom prst="rect">
            <a:avLst/>
          </a:prstGeom>
        </p:spPr>
        <p:txBody>
          <a:bodyPr lIns="63960" tIns="31977" rIns="63960" bIns="31977">
            <a:noAutofit/>
          </a:bodyPr>
          <a:lstStyle>
            <a:lvl1pPr marL="0" indent="0" algn="l">
              <a:buNone/>
              <a:defRPr sz="180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589019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3960" tIns="31977" rIns="63960" bIns="31977" anchor="t">
            <a:noAutofit/>
          </a:bodyPr>
          <a:lstStyle>
            <a:lvl1pPr marL="159892" indent="-159892"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3960" tIns="31977" rIns="63960" bIns="31977">
            <a:normAutofit/>
          </a:bodyPr>
          <a:lstStyle>
            <a:lvl1pPr>
              <a:buFontTx/>
              <a:buNone/>
              <a:defRPr sz="13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3960" tIns="31977" rIns="63960" bIns="31977" anchor="b">
            <a:noAutofit/>
          </a:bodyPr>
          <a:lstStyle>
            <a:lvl1pPr algn="l">
              <a:lnSpc>
                <a:spcPts val="3808"/>
              </a:lnSpc>
              <a:defRPr sz="38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325453" y="5492752"/>
            <a:ext cx="5567363" cy="579967"/>
          </a:xfrm>
          <a:prstGeom prst="rect">
            <a:avLst/>
          </a:prstGeom>
        </p:spPr>
        <p:txBody>
          <a:bodyPr lIns="63960" tIns="31977" rIns="63960" bIns="31977">
            <a:noAutofit/>
          </a:bodyPr>
          <a:lstStyle>
            <a:lvl1pPr marL="0" indent="0" algn="l">
              <a:buNone/>
              <a:defRPr sz="1800">
                <a:solidFill>
                  <a:srgbClr val="FFFFFE"/>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4883873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543754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3/22/2018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06431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September 26, 2019</a:t>
            </a:fld>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3960" tIns="31977" rIns="63960" bIns="31977" anchor="ctr">
            <a:noAutofit/>
          </a:bodyPr>
          <a:lstStyle>
            <a:lvl1pPr algn="l">
              <a:lnSpc>
                <a:spcPts val="4578"/>
              </a:lnSpc>
              <a:defRPr sz="34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7833756" y="391845"/>
            <a:ext cx="955693" cy="328678"/>
          </a:xfrm>
          <a:prstGeom prst="rect">
            <a:avLst/>
          </a:prstGeom>
        </p:spPr>
      </p:pic>
      <p:sp>
        <p:nvSpPr>
          <p:cNvPr id="9" name="Freeform 8"/>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649348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3960" tIns="31977" rIns="63960" bIns="31977" anchor="t">
            <a:noAutofit/>
          </a:bodyPr>
          <a:lstStyle>
            <a:lvl1pPr marL="0" indent="0" algn="l">
              <a:buNone/>
              <a:defRPr sz="18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322461"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3246551"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3960" tIns="31977" rIns="63960" bIns="31977"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094" indent="-159892">
              <a:spcBef>
                <a:spcPts val="0"/>
              </a:spcBef>
              <a:spcAft>
                <a:spcPts val="420"/>
              </a:spcAft>
              <a:buFontTx/>
              <a:buNone/>
              <a:defRPr sz="1500"/>
            </a:lvl3pPr>
            <a:lvl4pPr marL="719514" indent="-195423">
              <a:spcBef>
                <a:spcPts val="0"/>
              </a:spcBef>
              <a:spcAft>
                <a:spcPts val="420"/>
              </a:spcAft>
              <a:buFontTx/>
              <a:buNone/>
              <a:defRPr sz="1500"/>
            </a:lvl4pPr>
            <a:lvl5pPr marL="879406" indent="-159892">
              <a:spcBef>
                <a:spcPts val="0"/>
              </a:spcBef>
              <a:spcAft>
                <a:spcPts val="420"/>
              </a:spcAft>
              <a:buFontTx/>
              <a:buNone/>
              <a:defRPr sz="15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6161658" y="3394464"/>
            <a:ext cx="2622351" cy="2102073"/>
          </a:xfrm>
          <a:prstGeom prst="rect">
            <a:avLst/>
          </a:prstGeom>
        </p:spPr>
        <p:txBody>
          <a:bodyPr lIns="63960" tIns="31977" rIns="63960" bIns="31977">
            <a:noAutofit/>
          </a:bodyPr>
          <a:lstStyle>
            <a:lvl1pPr marL="0" indent="0" algn="l">
              <a:lnSpc>
                <a:spcPct val="100000"/>
              </a:lnSpc>
              <a:spcBef>
                <a:spcPts val="0"/>
              </a:spcBef>
              <a:spcAft>
                <a:spcPts val="420"/>
              </a:spcAft>
              <a:buFontTx/>
              <a:buNone/>
              <a:defRPr sz="1300">
                <a:solidFill>
                  <a:srgbClr val="141313"/>
                </a:solidFill>
              </a:defRPr>
            </a:lvl1pPr>
            <a:lvl2pPr marL="456811" indent="0">
              <a:buFontTx/>
              <a:buNone/>
              <a:defRPr sz="1300"/>
            </a:lvl2pPr>
            <a:lvl3pPr marL="913626" indent="0">
              <a:buFontTx/>
              <a:buNone/>
              <a:defRPr sz="1300"/>
            </a:lvl3pPr>
            <a:lvl4pPr marL="1370440" indent="0">
              <a:buFontTx/>
              <a:buNone/>
              <a:defRPr sz="1300"/>
            </a:lvl4pPr>
            <a:lvl5pPr marL="1827253" indent="0">
              <a:buFontTx/>
              <a:buNone/>
              <a:defRPr sz="13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56"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9"/>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33513308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3960" tIns="31977" rIns="63960" bIns="31977"/>
          <a:lstStyle>
            <a:lvl1pPr algn="l">
              <a:defRPr sz="38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C36616-F1EC-9F4F-8152-D70734806A6B}" type="datetime4">
              <a:rPr lang="en-US" smtClean="0"/>
              <a:pPr/>
              <a:t>September 26, 2019</a:t>
            </a:fld>
            <a:endParaRPr lang="en-US" dirty="0"/>
          </a:p>
        </p:txBody>
      </p:sp>
      <p:sp>
        <p:nvSpPr>
          <p:cNvPr id="4" name="Footer Placeholder 3"/>
          <p:cNvSpPr>
            <a:spLocks noGrp="1"/>
          </p:cNvSpPr>
          <p:nvPr>
            <p:ph type="ftr" sz="quarter" idx="11"/>
          </p:nvPr>
        </p:nvSpPr>
        <p:spPr/>
        <p:txBody>
          <a:bodyPr/>
          <a:lstStyle/>
          <a:p>
            <a:r>
              <a:rPr lang="en-US" dirty="0" smtClean="0"/>
              <a:t>Conduent internal use only</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3960" tIns="31977" rIns="63960" bIns="31977"/>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378040"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106895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280018"/>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7833756" y="387168"/>
            <a:ext cx="955693" cy="328668"/>
          </a:xfrm>
          <a:prstGeom prst="rect">
            <a:avLst/>
          </a:prstGeom>
        </p:spPr>
      </p:pic>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3960" tIns="31977" rIns="63960" bIns="31977"/>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378040"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7710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6"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7224" y="2692833"/>
            <a:ext cx="3585964" cy="2438399"/>
          </a:xfrm>
          <a:prstGeom prst="rect">
            <a:avLst/>
          </a:prstGeom>
        </p:spPr>
        <p:txBody>
          <a:bodyPr lIns="63960" tIns="31977" rIns="63960" bIns="31977">
            <a:noAutofit/>
          </a:bodyPr>
          <a:lstStyle>
            <a:lvl1pPr marL="159892" indent="-159892">
              <a:spcBef>
                <a:spcPts val="0"/>
              </a:spcBef>
              <a:spcAft>
                <a:spcPts val="420"/>
              </a:spcAft>
              <a:defRPr sz="1500">
                <a:solidFill>
                  <a:srgbClr val="141313"/>
                </a:solidFill>
              </a:defRPr>
            </a:lvl1pPr>
            <a:lvl2pPr marL="364202" indent="-204310">
              <a:spcBef>
                <a:spcPts val="0"/>
              </a:spcBef>
              <a:spcAft>
                <a:spcPts val="420"/>
              </a:spcAft>
              <a:defRPr sz="1500">
                <a:solidFill>
                  <a:srgbClr val="141313"/>
                </a:solidFill>
              </a:defRPr>
            </a:lvl2pPr>
            <a:lvl3pPr marL="524094" indent="-159892">
              <a:spcBef>
                <a:spcPts val="0"/>
              </a:spcBef>
              <a:spcAft>
                <a:spcPts val="420"/>
              </a:spcAft>
              <a:defRPr sz="1500">
                <a:solidFill>
                  <a:srgbClr val="141313"/>
                </a:solidFill>
              </a:defRPr>
            </a:lvl3pPr>
            <a:lvl4pPr marL="719514" indent="-195423">
              <a:spcBef>
                <a:spcPts val="0"/>
              </a:spcBef>
              <a:spcAft>
                <a:spcPts val="420"/>
              </a:spcAft>
              <a:defRPr sz="1500">
                <a:solidFill>
                  <a:srgbClr val="141313"/>
                </a:solidFill>
              </a:defRPr>
            </a:lvl4pPr>
            <a:lvl5pPr marL="879406" indent="-159892">
              <a:spcBef>
                <a:spcPts val="0"/>
              </a:spcBef>
              <a:spcAft>
                <a:spcPts val="420"/>
              </a:spcAft>
              <a:defRPr sz="15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322462" y="2332984"/>
            <a:ext cx="3582789" cy="423333"/>
          </a:xfrm>
          <a:prstGeom prst="rect">
            <a:avLst/>
          </a:prstGeom>
        </p:spPr>
        <p:txBody>
          <a:bodyPr lIns="63960" tIns="31977" rIns="63960" bIns="31977">
            <a:noAutofit/>
          </a:bodyPr>
          <a:lstStyle>
            <a:lvl1pPr marL="0" indent="0" algn="l">
              <a:buNone/>
              <a:defRPr sz="1500" b="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7833756" y="391845"/>
            <a:ext cx="955693" cy="328678"/>
          </a:xfrm>
          <a:prstGeom prst="rect">
            <a:avLst/>
          </a:prstGeom>
        </p:spPr>
      </p:pic>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25973255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3960" tIns="31977" rIns="63960" bIns="31977" anchor="b">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27224" y="2692833"/>
            <a:ext cx="3585964" cy="2438399"/>
          </a:xfrm>
          <a:prstGeom prst="rect">
            <a:avLst/>
          </a:prstGeom>
        </p:spPr>
        <p:txBody>
          <a:bodyPr lIns="63960" tIns="31977" rIns="63960" bIns="31977">
            <a:noAutofit/>
          </a:bodyPr>
          <a:lstStyle>
            <a:lvl1pPr marL="159892" indent="-159892">
              <a:spcBef>
                <a:spcPts val="0"/>
              </a:spcBef>
              <a:spcAft>
                <a:spcPts val="420"/>
              </a:spcAft>
              <a:defRPr sz="1500">
                <a:solidFill>
                  <a:srgbClr val="141313"/>
                </a:solidFill>
              </a:defRPr>
            </a:lvl1pPr>
            <a:lvl2pPr marL="364202" indent="-204310">
              <a:spcBef>
                <a:spcPts val="0"/>
              </a:spcBef>
              <a:spcAft>
                <a:spcPts val="420"/>
              </a:spcAft>
              <a:defRPr sz="1500">
                <a:solidFill>
                  <a:srgbClr val="141313"/>
                </a:solidFill>
              </a:defRPr>
            </a:lvl2pPr>
            <a:lvl3pPr marL="524094" indent="-159892">
              <a:spcBef>
                <a:spcPts val="0"/>
              </a:spcBef>
              <a:spcAft>
                <a:spcPts val="420"/>
              </a:spcAft>
              <a:defRPr sz="1500">
                <a:solidFill>
                  <a:srgbClr val="141313"/>
                </a:solidFill>
              </a:defRPr>
            </a:lvl3pPr>
            <a:lvl4pPr marL="719514" indent="-195423">
              <a:spcBef>
                <a:spcPts val="0"/>
              </a:spcBef>
              <a:spcAft>
                <a:spcPts val="420"/>
              </a:spcAft>
              <a:defRPr sz="1500">
                <a:solidFill>
                  <a:srgbClr val="141313"/>
                </a:solidFill>
              </a:defRPr>
            </a:lvl4pPr>
            <a:lvl5pPr marL="879406" indent="-159892">
              <a:spcBef>
                <a:spcPts val="0"/>
              </a:spcBef>
              <a:spcAft>
                <a:spcPts val="420"/>
              </a:spcAft>
              <a:defRPr sz="15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322462" y="2332984"/>
            <a:ext cx="3582789" cy="423333"/>
          </a:xfrm>
          <a:prstGeom prst="rect">
            <a:avLst/>
          </a:prstGeom>
        </p:spPr>
        <p:txBody>
          <a:bodyPr lIns="63960" tIns="31977" rIns="63960" bIns="31977">
            <a:noAutofit/>
          </a:bodyPr>
          <a:lstStyle>
            <a:lvl1pPr marL="0" indent="0" algn="l">
              <a:buNone/>
              <a:defRPr sz="1500" b="0">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Tree>
    <p:extLst>
      <p:ext uri="{BB962C8B-B14F-4D97-AF65-F5344CB8AC3E}">
        <p14:creationId xmlns:p14="http://schemas.microsoft.com/office/powerpoint/2010/main" val="6483205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302" y="2562300"/>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5012048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4"/>
            <a:ext cx="7540578" cy="1312333"/>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6" y="1821654"/>
            <a:ext cx="1934964" cy="772583"/>
          </a:xfrm>
          <a:prstGeom prst="rect">
            <a:avLst/>
          </a:prstGeom>
        </p:spPr>
        <p:txBody>
          <a:bodyPr lIns="63960" tIns="31977" rIns="63960" bIns="31977">
            <a:noAutofit/>
          </a:bodyPr>
          <a:lstStyle>
            <a:lvl1pPr marL="0" indent="0">
              <a:spcBef>
                <a:spcPts val="0"/>
              </a:spcBef>
              <a:spcAft>
                <a:spcPts val="420"/>
              </a:spcAft>
              <a:buFontTx/>
              <a:buNone/>
              <a:defRPr sz="1500" b="1">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7971"/>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3960" tIns="63960" rIns="63960" bIns="31977"/>
          <a:lstStyle>
            <a:lvl1pPr marL="79946"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3960" tIns="31977" rIns="63960" bIns="31977"/>
          <a:lstStyle>
            <a:lvl1pPr marL="124364" indent="-124364">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15735052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4"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6" y="454717"/>
            <a:ext cx="7511751"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302" y="2570283"/>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3960" tIns="31977" rIns="63960" bIns="31977"/>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27241118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77" y="1821450"/>
            <a:ext cx="2804793"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3960" tIns="31977" rIns="63960" bIns="31977"/>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340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3/22/2018</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23903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77" y="1821450"/>
            <a:ext cx="2804793"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3960" tIns="31977" rIns="63960" bIns="31977"/>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3960" tIns="31977" rIns="63960" bIns="31977"/>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3960" tIns="31977" rIns="63960" bIns="31977"/>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9030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0637"/>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302" y="2562300"/>
            <a:ext cx="2074863" cy="2692399"/>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90"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40451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5632649" y="1867869"/>
            <a:ext cx="1587500"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7220149" y="1867869"/>
            <a:ext cx="1641276" cy="1058333"/>
          </a:xfrm>
          <a:prstGeom prst="rect">
            <a:avLst/>
          </a:prstGeom>
        </p:spPr>
        <p:txBody>
          <a:bodyPr vert="horz" lIns="63960" tIns="31977" rIns="63960" bIns="31977"/>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smtClean="0"/>
              <a:t>Click to edit master text styles</a:t>
            </a:r>
          </a:p>
        </p:txBody>
      </p:sp>
    </p:spTree>
    <p:extLst>
      <p:ext uri="{BB962C8B-B14F-4D97-AF65-F5344CB8AC3E}">
        <p14:creationId xmlns:p14="http://schemas.microsoft.com/office/powerpoint/2010/main" val="11598021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26, 2019</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smtClean="0"/>
              <a:t>Conduent internal use only</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1" y="454717"/>
            <a:ext cx="7539603" cy="1321960"/>
          </a:xfrm>
          <a:prstGeom prst="rect">
            <a:avLst/>
          </a:prstGeom>
        </p:spPr>
        <p:txBody>
          <a:bodyPr lIns="63960" tIns="31977" rIns="63960" bIns="31977" anchor="t">
            <a:noAutofit/>
          </a:bodyPr>
          <a:lstStyle>
            <a:lvl1pPr algn="l">
              <a:lnSpc>
                <a:spcPts val="3808"/>
              </a:lnSpc>
              <a:defRPr sz="38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319287" y="4821917"/>
            <a:ext cx="4186238" cy="1488018"/>
          </a:xfrm>
          <a:prstGeom prst="rect">
            <a:avLst/>
          </a:prstGeom>
        </p:spPr>
        <p:txBody>
          <a:bodyPr lIns="63960" tIns="31977" rIns="63960" bIns="31977">
            <a:noAutofit/>
          </a:bodyPr>
          <a:lstStyle>
            <a:lvl1pPr marL="0" indent="0">
              <a:spcBef>
                <a:spcPts val="0"/>
              </a:spcBef>
              <a:spcAft>
                <a:spcPts val="420"/>
              </a:spcAft>
              <a:buFontTx/>
              <a:buNone/>
              <a:defRPr sz="1500">
                <a:solidFill>
                  <a:srgbClr val="141313"/>
                </a:solidFill>
              </a:defRPr>
            </a:lvl1pPr>
            <a:lvl2pPr marL="364202" indent="-204310">
              <a:spcBef>
                <a:spcPts val="0"/>
              </a:spcBef>
              <a:spcAft>
                <a:spcPts val="420"/>
              </a:spcAft>
              <a:buFontTx/>
              <a:buNone/>
              <a:defRPr sz="1500">
                <a:solidFill>
                  <a:srgbClr val="141313"/>
                </a:solidFill>
              </a:defRPr>
            </a:lvl2pPr>
            <a:lvl3pPr marL="524094" indent="-159892">
              <a:spcBef>
                <a:spcPts val="0"/>
              </a:spcBef>
              <a:spcAft>
                <a:spcPts val="420"/>
              </a:spcAft>
              <a:buFontTx/>
              <a:buNone/>
              <a:defRPr sz="1500">
                <a:solidFill>
                  <a:srgbClr val="141313"/>
                </a:solidFill>
              </a:defRPr>
            </a:lvl3pPr>
            <a:lvl4pPr marL="719514" indent="-195423">
              <a:spcBef>
                <a:spcPts val="0"/>
              </a:spcBef>
              <a:spcAft>
                <a:spcPts val="420"/>
              </a:spcAft>
              <a:buFontTx/>
              <a:buNone/>
              <a:defRPr sz="1500">
                <a:solidFill>
                  <a:srgbClr val="141313"/>
                </a:solidFill>
              </a:defRPr>
            </a:lvl4pPr>
            <a:lvl5pPr marL="879406" indent="-159892">
              <a:spcBef>
                <a:spcPts val="0"/>
              </a:spcBef>
              <a:spcAft>
                <a:spcPts val="420"/>
              </a:spcAft>
              <a:buFontTx/>
              <a:buNone/>
              <a:defRPr sz="15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3960" tIns="31977" rIns="63960" bIns="31977">
            <a:noAutofit/>
          </a:bodyPr>
          <a:lstStyle>
            <a:lvl1pPr marL="0" indent="0" algn="l">
              <a:buNone/>
              <a:defRPr sz="1500" b="1">
                <a:solidFill>
                  <a:srgbClr val="141313"/>
                </a:solidFill>
              </a:defRPr>
            </a:lvl1pPr>
            <a:lvl2pPr marL="456811" indent="0" algn="ctr">
              <a:buNone/>
              <a:defRPr>
                <a:solidFill>
                  <a:schemeClr val="tx1">
                    <a:tint val="75000"/>
                  </a:schemeClr>
                </a:solidFill>
              </a:defRPr>
            </a:lvl2pPr>
            <a:lvl3pPr marL="913626" indent="0" algn="ctr">
              <a:buNone/>
              <a:defRPr>
                <a:solidFill>
                  <a:schemeClr val="tx1">
                    <a:tint val="75000"/>
                  </a:schemeClr>
                </a:solidFill>
              </a:defRPr>
            </a:lvl3pPr>
            <a:lvl4pPr marL="1370440" indent="0" algn="ctr">
              <a:buNone/>
              <a:defRPr>
                <a:solidFill>
                  <a:schemeClr val="tx1">
                    <a:tint val="75000"/>
                  </a:schemeClr>
                </a:solidFill>
              </a:defRPr>
            </a:lvl4pPr>
            <a:lvl5pPr marL="1827253" indent="0" algn="ctr">
              <a:buNone/>
              <a:defRPr>
                <a:solidFill>
                  <a:schemeClr val="tx1">
                    <a:tint val="75000"/>
                  </a:schemeClr>
                </a:solidFill>
              </a:defRPr>
            </a:lvl5pPr>
            <a:lvl6pPr marL="2284060" indent="0" algn="ctr">
              <a:buNone/>
              <a:defRPr>
                <a:solidFill>
                  <a:schemeClr val="tx1">
                    <a:tint val="75000"/>
                  </a:schemeClr>
                </a:solidFill>
              </a:defRPr>
            </a:lvl6pPr>
            <a:lvl7pPr marL="2740871" indent="0" algn="ctr">
              <a:buNone/>
              <a:defRPr>
                <a:solidFill>
                  <a:schemeClr val="tx1">
                    <a:tint val="75000"/>
                  </a:schemeClr>
                </a:solidFill>
              </a:defRPr>
            </a:lvl7pPr>
            <a:lvl8pPr marL="3197680" indent="0" algn="ctr">
              <a:buNone/>
              <a:defRPr>
                <a:solidFill>
                  <a:schemeClr val="tx1">
                    <a:tint val="75000"/>
                  </a:schemeClr>
                </a:solidFill>
              </a:defRPr>
            </a:lvl8pPr>
            <a:lvl9pPr marL="3654501"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a:solidFill>
                <a:prstClr val="white"/>
              </a:solidFill>
            </a:endParaRPr>
          </a:p>
        </p:txBody>
      </p:sp>
      <p:cxnSp>
        <p:nvCxnSpPr>
          <p:cNvPr id="10" name="Straight Connector 9"/>
          <p:cNvCxnSpPr/>
          <p:nvPr userDrawn="1"/>
        </p:nvCxnSpPr>
        <p:spPr>
          <a:xfrm>
            <a:off x="378040" y="1776679"/>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9"/>
            <a:ext cx="4156274" cy="1471083"/>
          </a:xfrm>
          <a:prstGeom prst="rect">
            <a:avLst/>
          </a:prstGeom>
        </p:spPr>
        <p:txBody>
          <a:bodyPr vert="horz" lIns="63960" tIns="31977" rIns="63960" bIns="31977"/>
          <a:lstStyle>
            <a:lvl1pPr marL="124364" indent="-124364">
              <a:tabLst/>
              <a:defRPr sz="1500">
                <a:solidFill>
                  <a:srgbClr val="141313"/>
                </a:solidFill>
              </a:defRPr>
            </a:lvl1pPr>
            <a:lvl2pPr marL="319784" indent="-195423">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4627562" y="4771762"/>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91390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61"/>
            <a:ext cx="6326188" cy="249244"/>
          </a:xfrm>
          <a:prstGeom prst="rect">
            <a:avLst/>
          </a:prstGeom>
          <a:noFill/>
        </p:spPr>
        <p:txBody>
          <a:bodyPr wrap="square" lIns="63960" tIns="31977" rIns="63960" bIns="31977" rtlCol="0">
            <a:spAutoFit/>
          </a:bodyPr>
          <a:lstStyle/>
          <a:p>
            <a:pPr defTabSz="456811"/>
            <a:r>
              <a:rPr lang="en-US" sz="600" dirty="0" smtClean="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51"/>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3960" tIns="31977" rIns="63960" bIns="31977" rtlCol="0" anchor="ctr"/>
          <a:lstStyle/>
          <a:p>
            <a:pPr algn="ctr" defTabSz="456811"/>
            <a:endParaRPr lang="en-US" dirty="0" smtClean="0">
              <a:solidFill>
                <a:srgbClr val="FFFFFE"/>
              </a:solidFill>
            </a:endParaRPr>
          </a:p>
        </p:txBody>
      </p:sp>
    </p:spTree>
    <p:extLst>
      <p:ext uri="{BB962C8B-B14F-4D97-AF65-F5344CB8AC3E}">
        <p14:creationId xmlns:p14="http://schemas.microsoft.com/office/powerpoint/2010/main" val="42040921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3/22/2018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240987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3/22/2018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51880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3/22/2018</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26906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3/22/2018</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3680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3/22/2018</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1368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3/22/2018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4893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3/22/2018</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05315-8276-48D3-BF42-C647C4A643B1}" type="slidenum">
              <a:rPr lang="en-US" smtClean="0"/>
              <a:t>‹#›</a:t>
            </a:fld>
            <a:endParaRPr lang="en-US"/>
          </a:p>
        </p:txBody>
      </p:sp>
    </p:spTree>
    <p:extLst>
      <p:ext uri="{BB962C8B-B14F-4D97-AF65-F5344CB8AC3E}">
        <p14:creationId xmlns:p14="http://schemas.microsoft.com/office/powerpoint/2010/main" val="135220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3/22/2018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05315-8276-48D3-BF42-C647C4A643B1}" type="slidenum">
              <a:rPr lang="en-US" smtClean="0"/>
              <a:t>‹#›</a:t>
            </a:fld>
            <a:endParaRPr lang="en-US"/>
          </a:p>
        </p:txBody>
      </p:sp>
    </p:spTree>
    <p:extLst>
      <p:ext uri="{BB962C8B-B14F-4D97-AF65-F5344CB8AC3E}">
        <p14:creationId xmlns:p14="http://schemas.microsoft.com/office/powerpoint/2010/main" val="51864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66" y="6356353"/>
            <a:ext cx="865747" cy="365125"/>
          </a:xfrm>
          <a:prstGeom prst="rect">
            <a:avLst/>
          </a:prstGeom>
        </p:spPr>
        <p:txBody>
          <a:bodyPr vert="horz" lIns="91361" tIns="45681" rIns="91361" bIns="45681" rtlCol="0" anchor="ctr"/>
          <a:lstStyle>
            <a:lvl1pPr algn="l">
              <a:defRPr sz="700">
                <a:solidFill>
                  <a:srgbClr val="AAAFB9"/>
                </a:solidFill>
                <a:latin typeface="Arial"/>
                <a:cs typeface="Arial"/>
              </a:defRPr>
            </a:lvl1pPr>
          </a:lstStyle>
          <a:p>
            <a:pPr defTabSz="456811"/>
            <a:fld id="{6AC36616-F1EC-9F4F-8152-D70734806A6B}" type="datetime4">
              <a:rPr lang="en-US" smtClean="0"/>
              <a:pPr defTabSz="456811"/>
              <a:t>September 26, 2019</a:t>
            </a:fld>
            <a:endParaRPr lang="en-US" dirty="0"/>
          </a:p>
        </p:txBody>
      </p:sp>
      <p:sp>
        <p:nvSpPr>
          <p:cNvPr id="8" name="Footer Placeholder 4"/>
          <p:cNvSpPr>
            <a:spLocks noGrp="1"/>
          </p:cNvSpPr>
          <p:nvPr>
            <p:ph type="ftr" sz="quarter" idx="3"/>
          </p:nvPr>
        </p:nvSpPr>
        <p:spPr>
          <a:xfrm>
            <a:off x="1164213" y="6356353"/>
            <a:ext cx="4696853" cy="365125"/>
          </a:xfrm>
          <a:prstGeom prst="rect">
            <a:avLst/>
          </a:prstGeom>
        </p:spPr>
        <p:txBody>
          <a:bodyPr vert="horz" lIns="91361" tIns="45681" rIns="91361" bIns="45681" rtlCol="0" anchor="ctr"/>
          <a:lstStyle>
            <a:lvl1pPr algn="l">
              <a:defRPr sz="700">
                <a:solidFill>
                  <a:srgbClr val="AAAFB9"/>
                </a:solidFill>
                <a:latin typeface="Arial"/>
                <a:cs typeface="Arial"/>
              </a:defRPr>
            </a:lvl1pPr>
          </a:lstStyle>
          <a:p>
            <a:pPr defTabSz="456811"/>
            <a:r>
              <a:rPr lang="en-US" dirty="0" smtClean="0"/>
              <a:t>Conduent internal use only</a:t>
            </a:r>
            <a:endParaRPr lang="en-US" dirty="0"/>
          </a:p>
        </p:txBody>
      </p:sp>
      <p:sp>
        <p:nvSpPr>
          <p:cNvPr id="9" name="Slide Number Placeholder 5"/>
          <p:cNvSpPr>
            <a:spLocks noGrp="1"/>
          </p:cNvSpPr>
          <p:nvPr>
            <p:ph type="sldNum" sz="quarter" idx="4"/>
          </p:nvPr>
        </p:nvSpPr>
        <p:spPr>
          <a:xfrm>
            <a:off x="6727825" y="6356353"/>
            <a:ext cx="2133600" cy="365125"/>
          </a:xfrm>
          <a:prstGeom prst="rect">
            <a:avLst/>
          </a:prstGeom>
        </p:spPr>
        <p:txBody>
          <a:bodyPr vert="horz" lIns="91361" tIns="45681" rIns="91361" bIns="45681" rtlCol="0" anchor="ctr"/>
          <a:lstStyle>
            <a:lvl1pPr algn="r">
              <a:defRPr sz="700">
                <a:solidFill>
                  <a:srgbClr val="AAAFB9"/>
                </a:solidFill>
                <a:latin typeface="Arial"/>
                <a:cs typeface="Arial"/>
              </a:defRPr>
            </a:lvl1pPr>
          </a:lstStyle>
          <a:p>
            <a:pPr defTabSz="456811"/>
            <a:fld id="{CACB3E39-5571-0247-86B7-EF41C2ABA1DB}" type="slidenum">
              <a:rPr lang="en-US" smtClean="0"/>
              <a:pPr defTabSz="456811"/>
              <a:t>‹#›</a:t>
            </a:fld>
            <a:endParaRPr lang="en-US" dirty="0"/>
          </a:p>
        </p:txBody>
      </p:sp>
      <p:pic>
        <p:nvPicPr>
          <p:cNvPr id="10" name="Picture 9" descr="conduent_logo_black.eps"/>
          <p:cNvPicPr>
            <a:picLocks noChangeAspect="1"/>
          </p:cNvPicPr>
          <p:nvPr/>
        </p:nvPicPr>
        <p:blipFill>
          <a:blip r:embed="rId22"/>
          <a:stretch>
            <a:fillRect/>
          </a:stretch>
        </p:blipFill>
        <p:spPr>
          <a:xfrm>
            <a:off x="7833756" y="387168"/>
            <a:ext cx="955693" cy="328668"/>
          </a:xfrm>
          <a:prstGeom prst="rect">
            <a:avLst/>
          </a:prstGeom>
        </p:spPr>
      </p:pic>
    </p:spTree>
    <p:extLst>
      <p:ext uri="{BB962C8B-B14F-4D97-AF65-F5344CB8AC3E}">
        <p14:creationId xmlns:p14="http://schemas.microsoft.com/office/powerpoint/2010/main" val="5245405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txStyles>
    <p:titleStyle>
      <a:lvl1pPr algn="ctr" defTabSz="456811" rtl="0" eaLnBrk="1" latinLnBrk="0" hangingPunct="1">
        <a:spcBef>
          <a:spcPct val="0"/>
        </a:spcBef>
        <a:buNone/>
        <a:defRPr sz="4400" kern="1200">
          <a:solidFill>
            <a:schemeClr val="tx1"/>
          </a:solidFill>
          <a:latin typeface="+mj-lt"/>
          <a:ea typeface="+mj-ea"/>
          <a:cs typeface="+mj-cs"/>
        </a:defRPr>
      </a:lvl1pPr>
    </p:titleStyle>
    <p:bodyStyle>
      <a:lvl1pPr marL="342611" indent="-342611" algn="l" defTabSz="456811" rtl="0" eaLnBrk="1" latinLnBrk="0" hangingPunct="1">
        <a:spcBef>
          <a:spcPct val="20000"/>
        </a:spcBef>
        <a:buFont typeface="Arial"/>
        <a:buChar char="•"/>
        <a:defRPr sz="3200" kern="1200">
          <a:solidFill>
            <a:schemeClr val="tx1"/>
          </a:solidFill>
          <a:latin typeface="+mn-lt"/>
          <a:ea typeface="+mn-ea"/>
          <a:cs typeface="+mn-cs"/>
        </a:defRPr>
      </a:lvl1pPr>
      <a:lvl2pPr marL="742321" indent="-285512" algn="l" defTabSz="456811" rtl="0" eaLnBrk="1" latinLnBrk="0" hangingPunct="1">
        <a:spcBef>
          <a:spcPct val="20000"/>
        </a:spcBef>
        <a:buFont typeface="Arial"/>
        <a:buChar char="–"/>
        <a:defRPr sz="2800" kern="1200">
          <a:solidFill>
            <a:schemeClr val="tx1"/>
          </a:solidFill>
          <a:latin typeface="+mn-lt"/>
          <a:ea typeface="+mn-ea"/>
          <a:cs typeface="+mn-cs"/>
        </a:defRPr>
      </a:lvl2pPr>
      <a:lvl3pPr marL="1142031" indent="-228402" algn="l" defTabSz="456811" rtl="0" eaLnBrk="1" latinLnBrk="0" hangingPunct="1">
        <a:spcBef>
          <a:spcPct val="20000"/>
        </a:spcBef>
        <a:buFont typeface="Arial"/>
        <a:buChar char="•"/>
        <a:defRPr sz="2400" kern="1200">
          <a:solidFill>
            <a:schemeClr val="tx1"/>
          </a:solidFill>
          <a:latin typeface="+mn-lt"/>
          <a:ea typeface="+mn-ea"/>
          <a:cs typeface="+mn-cs"/>
        </a:defRPr>
      </a:lvl3pPr>
      <a:lvl4pPr marL="1598840" indent="-228402" algn="l" defTabSz="456811" rtl="0" eaLnBrk="1" latinLnBrk="0" hangingPunct="1">
        <a:spcBef>
          <a:spcPct val="20000"/>
        </a:spcBef>
        <a:buFont typeface="Arial"/>
        <a:buChar char="–"/>
        <a:defRPr sz="2000" kern="1200">
          <a:solidFill>
            <a:schemeClr val="tx1"/>
          </a:solidFill>
          <a:latin typeface="+mn-lt"/>
          <a:ea typeface="+mn-ea"/>
          <a:cs typeface="+mn-cs"/>
        </a:defRPr>
      </a:lvl4pPr>
      <a:lvl5pPr marL="2055652" indent="-228402" algn="l" defTabSz="456811" rtl="0" eaLnBrk="1" latinLnBrk="0" hangingPunct="1">
        <a:spcBef>
          <a:spcPct val="20000"/>
        </a:spcBef>
        <a:buFont typeface="Arial"/>
        <a:buChar char="»"/>
        <a:defRPr sz="2000" kern="1200">
          <a:solidFill>
            <a:schemeClr val="tx1"/>
          </a:solidFill>
          <a:latin typeface="+mn-lt"/>
          <a:ea typeface="+mn-ea"/>
          <a:cs typeface="+mn-cs"/>
        </a:defRPr>
      </a:lvl5pPr>
      <a:lvl6pPr marL="2512458" indent="-228402" algn="l" defTabSz="456811" rtl="0" eaLnBrk="1" latinLnBrk="0" hangingPunct="1">
        <a:spcBef>
          <a:spcPct val="20000"/>
        </a:spcBef>
        <a:buFont typeface="Arial"/>
        <a:buChar char="•"/>
        <a:defRPr sz="2000" kern="1200">
          <a:solidFill>
            <a:schemeClr val="tx1"/>
          </a:solidFill>
          <a:latin typeface="+mn-lt"/>
          <a:ea typeface="+mn-ea"/>
          <a:cs typeface="+mn-cs"/>
        </a:defRPr>
      </a:lvl6pPr>
      <a:lvl7pPr marL="2969271" indent="-228402" algn="l" defTabSz="456811" rtl="0" eaLnBrk="1" latinLnBrk="0" hangingPunct="1">
        <a:spcBef>
          <a:spcPct val="20000"/>
        </a:spcBef>
        <a:buFont typeface="Arial"/>
        <a:buChar char="•"/>
        <a:defRPr sz="2000" kern="1200">
          <a:solidFill>
            <a:schemeClr val="tx1"/>
          </a:solidFill>
          <a:latin typeface="+mn-lt"/>
          <a:ea typeface="+mn-ea"/>
          <a:cs typeface="+mn-cs"/>
        </a:defRPr>
      </a:lvl7pPr>
      <a:lvl8pPr marL="3426085" indent="-228402" algn="l" defTabSz="456811" rtl="0" eaLnBrk="1" latinLnBrk="0" hangingPunct="1">
        <a:spcBef>
          <a:spcPct val="20000"/>
        </a:spcBef>
        <a:buFont typeface="Arial"/>
        <a:buChar char="•"/>
        <a:defRPr sz="2000" kern="1200">
          <a:solidFill>
            <a:schemeClr val="tx1"/>
          </a:solidFill>
          <a:latin typeface="+mn-lt"/>
          <a:ea typeface="+mn-ea"/>
          <a:cs typeface="+mn-cs"/>
        </a:defRPr>
      </a:lvl8pPr>
      <a:lvl9pPr marL="3882900" indent="-228402" algn="l" defTabSz="4568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1" rtl="0" eaLnBrk="1" latinLnBrk="0" hangingPunct="1">
        <a:defRPr sz="1800" kern="1200">
          <a:solidFill>
            <a:schemeClr val="tx1"/>
          </a:solidFill>
          <a:latin typeface="+mn-lt"/>
          <a:ea typeface="+mn-ea"/>
          <a:cs typeface="+mn-cs"/>
        </a:defRPr>
      </a:lvl1pPr>
      <a:lvl2pPr marL="456811" algn="l" defTabSz="456811" rtl="0" eaLnBrk="1" latinLnBrk="0" hangingPunct="1">
        <a:defRPr sz="1800" kern="1200">
          <a:solidFill>
            <a:schemeClr val="tx1"/>
          </a:solidFill>
          <a:latin typeface="+mn-lt"/>
          <a:ea typeface="+mn-ea"/>
          <a:cs typeface="+mn-cs"/>
        </a:defRPr>
      </a:lvl2pPr>
      <a:lvl3pPr marL="913626" algn="l" defTabSz="456811" rtl="0" eaLnBrk="1" latinLnBrk="0" hangingPunct="1">
        <a:defRPr sz="1800" kern="1200">
          <a:solidFill>
            <a:schemeClr val="tx1"/>
          </a:solidFill>
          <a:latin typeface="+mn-lt"/>
          <a:ea typeface="+mn-ea"/>
          <a:cs typeface="+mn-cs"/>
        </a:defRPr>
      </a:lvl3pPr>
      <a:lvl4pPr marL="1370440" algn="l" defTabSz="456811" rtl="0" eaLnBrk="1" latinLnBrk="0" hangingPunct="1">
        <a:defRPr sz="1800" kern="1200">
          <a:solidFill>
            <a:schemeClr val="tx1"/>
          </a:solidFill>
          <a:latin typeface="+mn-lt"/>
          <a:ea typeface="+mn-ea"/>
          <a:cs typeface="+mn-cs"/>
        </a:defRPr>
      </a:lvl4pPr>
      <a:lvl5pPr marL="1827253" algn="l" defTabSz="456811" rtl="0" eaLnBrk="1" latinLnBrk="0" hangingPunct="1">
        <a:defRPr sz="1800" kern="1200">
          <a:solidFill>
            <a:schemeClr val="tx1"/>
          </a:solidFill>
          <a:latin typeface="+mn-lt"/>
          <a:ea typeface="+mn-ea"/>
          <a:cs typeface="+mn-cs"/>
        </a:defRPr>
      </a:lvl5pPr>
      <a:lvl6pPr marL="2284060" algn="l" defTabSz="456811" rtl="0" eaLnBrk="1" latinLnBrk="0" hangingPunct="1">
        <a:defRPr sz="1800" kern="1200">
          <a:solidFill>
            <a:schemeClr val="tx1"/>
          </a:solidFill>
          <a:latin typeface="+mn-lt"/>
          <a:ea typeface="+mn-ea"/>
          <a:cs typeface="+mn-cs"/>
        </a:defRPr>
      </a:lvl6pPr>
      <a:lvl7pPr marL="2740871" algn="l" defTabSz="456811" rtl="0" eaLnBrk="1" latinLnBrk="0" hangingPunct="1">
        <a:defRPr sz="1800" kern="1200">
          <a:solidFill>
            <a:schemeClr val="tx1"/>
          </a:solidFill>
          <a:latin typeface="+mn-lt"/>
          <a:ea typeface="+mn-ea"/>
          <a:cs typeface="+mn-cs"/>
        </a:defRPr>
      </a:lvl7pPr>
      <a:lvl8pPr marL="3197680" algn="l" defTabSz="456811" rtl="0" eaLnBrk="1" latinLnBrk="0" hangingPunct="1">
        <a:defRPr sz="1800" kern="1200">
          <a:solidFill>
            <a:schemeClr val="tx1"/>
          </a:solidFill>
          <a:latin typeface="+mn-lt"/>
          <a:ea typeface="+mn-ea"/>
          <a:cs typeface="+mn-cs"/>
        </a:defRPr>
      </a:lvl8pPr>
      <a:lvl9pPr marL="3654501" algn="l" defTabSz="4568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hsd.state.nm.us/uploads/files/Looking%20For%20Information/General%20Information/Rules%20and%20Statutes/Medical%20Assistance%20Division/MAD%20NMAC%20Eligibility%20Program%20Manual/8.240%20QMB/QMB%208_240_600%20Effective%209_16_13.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9/8_309_4%20Updated.pdf"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nmmedicaid.portal.conduent.com/static/PDFs/TrainingPresentations/JUST_HEALTH.pdf" TargetMode="External"/><Relationship Id="rId2" Type="http://schemas.openxmlformats.org/officeDocument/2006/relationships/hyperlink" Target="mailto:NMProviderSupport@conduent.com"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conduent.com"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71800" y="3200400"/>
            <a:ext cx="4953000" cy="1739900"/>
          </a:xfrm>
          <a:solidFill>
            <a:schemeClr val="bg1"/>
          </a:solidFill>
        </p:spPr>
        <p:txBody>
          <a:bodyPr/>
          <a:lstStyle/>
          <a:p>
            <a:pPr>
              <a:lnSpc>
                <a:spcPct val="100000"/>
              </a:lnSpc>
            </a:pPr>
            <a:r>
              <a:rPr lang="en-US" sz="3100" dirty="0"/>
              <a:t/>
            </a:r>
            <a:br>
              <a:rPr lang="en-US" sz="3100" dirty="0"/>
            </a:br>
            <a:r>
              <a:rPr lang="en-US" sz="3100" dirty="0"/>
              <a:t/>
            </a:r>
            <a:br>
              <a:rPr lang="en-US" sz="3100" dirty="0"/>
            </a:br>
            <a:r>
              <a:rPr lang="en-US" sz="3100" dirty="0"/>
              <a:t/>
            </a:r>
            <a:br>
              <a:rPr lang="en-US" sz="3100" dirty="0"/>
            </a:br>
            <a:r>
              <a:rPr lang="en-US" sz="5400" dirty="0" smtClean="0">
                <a:latin typeface="Arial" panose="020B0604020202020204" pitchFamily="34" charset="0"/>
                <a:cs typeface="Arial" panose="020B0604020202020204" pitchFamily="34" charset="0"/>
              </a:rPr>
              <a:t>Eligibility </a:t>
            </a:r>
            <a:r>
              <a:rPr lang="en-US" sz="5400" dirty="0">
                <a:latin typeface="Arial" panose="020B0604020202020204" pitchFamily="34" charset="0"/>
                <a:cs typeface="Arial" panose="020B0604020202020204" pitchFamily="34" charset="0"/>
              </a:rPr>
              <a:t>on the </a:t>
            </a:r>
            <a:r>
              <a:rPr lang="en-US" sz="5400" dirty="0" smtClean="0">
                <a:latin typeface="Arial" panose="020B0604020202020204" pitchFamily="34" charset="0"/>
                <a:cs typeface="Arial" panose="020B0604020202020204" pitchFamily="34" charset="0"/>
              </a:rPr>
              <a:t/>
            </a:r>
            <a:br>
              <a:rPr lang="en-US" sz="5400" dirty="0" smtClean="0">
                <a:latin typeface="Arial" panose="020B0604020202020204" pitchFamily="34" charset="0"/>
                <a:cs typeface="Arial" panose="020B0604020202020204" pitchFamily="34" charset="0"/>
              </a:rPr>
            </a:br>
            <a:r>
              <a:rPr lang="en-US" sz="5400" dirty="0" smtClean="0">
                <a:latin typeface="Arial" panose="020B0604020202020204" pitchFamily="34" charset="0"/>
                <a:cs typeface="Arial" panose="020B0604020202020204" pitchFamily="34" charset="0"/>
              </a:rPr>
              <a:t>Web Portal</a:t>
            </a:r>
            <a:r>
              <a:rPr lang="en-US" sz="3100" dirty="0"/>
              <a:t/>
            </a:r>
            <a:br>
              <a:rPr lang="en-US" sz="3100" dirty="0"/>
            </a:br>
            <a:endParaRPr lang="en-US" sz="3100" dirty="0"/>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38771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a:t>
            </a:r>
            <a:r>
              <a:rPr lang="en-US" sz="4400" dirty="0" smtClean="0">
                <a:solidFill>
                  <a:srgbClr val="000000"/>
                </a:solidFill>
                <a:latin typeface="Arial" panose="020B0604020202020204" pitchFamily="34" charset="0"/>
                <a:cs typeface="Arial" panose="020B0604020202020204" pitchFamily="34" charset="0"/>
              </a:rPr>
              <a:t>Inquiry </a:t>
            </a:r>
            <a:r>
              <a:rPr lang="en-US" sz="4400" i="1" dirty="0" smtClean="0">
                <a:solidFill>
                  <a:srgbClr val="000000"/>
                </a:solidFill>
                <a:latin typeface="Arial" panose="020B0604020202020204" pitchFamily="34" charset="0"/>
                <a:cs typeface="Arial" panose="020B0604020202020204" pitchFamily="34" charset="0"/>
              </a:rPr>
              <a:t>continued</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Category of Eligibility (COE) and description </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Services description and if there are service limitations</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Re-certification dates for COE, if they are processed by ISD.</a:t>
            </a:r>
          </a:p>
          <a:p>
            <a:pPr marL="168275" lvl="1" indent="-168275" defTabSz="457200">
              <a:spcBef>
                <a:spcPts val="600"/>
              </a:spcBef>
              <a:spcAft>
                <a:spcPts val="600"/>
              </a:spcAft>
              <a:buFont typeface="Arial" pitchFamily="34" charset="0"/>
              <a:buChar char="•"/>
            </a:pPr>
            <a:r>
              <a:rPr lang="en-US" dirty="0">
                <a:solidFill>
                  <a:srgbClr val="000000"/>
                </a:solidFill>
                <a:latin typeface="Arial" panose="020B0604020202020204" pitchFamily="34" charset="0"/>
                <a:cs typeface="Arial" panose="020B0604020202020204" pitchFamily="34" charset="0"/>
              </a:rPr>
              <a:t>Other Agencies may process re-certifications for some COEs and those re-certification dates may not be reflected in the portal, such </a:t>
            </a:r>
            <a:r>
              <a:rPr lang="en-US" dirty="0" smtClean="0">
                <a:solidFill>
                  <a:srgbClr val="000000"/>
                </a:solidFill>
                <a:latin typeface="Arial" panose="020B0604020202020204" pitchFamily="34" charset="0"/>
                <a:cs typeface="Arial" panose="020B0604020202020204" pitchFamily="34" charset="0"/>
              </a:rPr>
              <a:t>as:</a:t>
            </a:r>
          </a:p>
          <a:p>
            <a:pPr marL="625475" lvl="2" indent="-168275" defTabSz="457200">
              <a:spcBef>
                <a:spcPts val="600"/>
              </a:spcBef>
              <a:spcAft>
                <a:spcPts val="600"/>
              </a:spcAft>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Supplemental </a:t>
            </a:r>
            <a:r>
              <a:rPr lang="en-US" dirty="0">
                <a:solidFill>
                  <a:srgbClr val="000000"/>
                </a:solidFill>
                <a:latin typeface="Arial" panose="020B0604020202020204" pitchFamily="34" charset="0"/>
                <a:cs typeface="Arial" panose="020B0604020202020204" pitchFamily="34" charset="0"/>
              </a:rPr>
              <a:t>Security Income (SSI) 001, 003, </a:t>
            </a:r>
            <a:r>
              <a:rPr lang="en-US" dirty="0" smtClean="0">
                <a:solidFill>
                  <a:srgbClr val="000000"/>
                </a:solidFill>
                <a:latin typeface="Arial" panose="020B0604020202020204" pitchFamily="34" charset="0"/>
                <a:cs typeface="Arial" panose="020B0604020202020204" pitchFamily="34" charset="0"/>
              </a:rPr>
              <a:t>004 – </a:t>
            </a:r>
            <a:r>
              <a:rPr lang="en-US" dirty="0">
                <a:solidFill>
                  <a:srgbClr val="000000"/>
                </a:solidFill>
                <a:latin typeface="Arial" panose="020B0604020202020204" pitchFamily="34" charset="0"/>
                <a:cs typeface="Arial" panose="020B0604020202020204" pitchFamily="34" charset="0"/>
              </a:rPr>
              <a:t>recertification dates are determined by the Social Security Administration (</a:t>
            </a:r>
            <a:r>
              <a:rPr lang="en-US" dirty="0" smtClean="0">
                <a:solidFill>
                  <a:srgbClr val="000000"/>
                </a:solidFill>
                <a:latin typeface="Arial" panose="020B0604020202020204" pitchFamily="34" charset="0"/>
                <a:cs typeface="Arial" panose="020B0604020202020204" pitchFamily="34" charset="0"/>
              </a:rPr>
              <a:t>SSA)</a:t>
            </a:r>
          </a:p>
          <a:p>
            <a:pPr marL="625475" lvl="2" indent="-168275" defTabSz="457200">
              <a:spcBef>
                <a:spcPts val="600"/>
              </a:spcBef>
              <a:spcAft>
                <a:spcPts val="600"/>
              </a:spcAft>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COE </a:t>
            </a:r>
            <a:r>
              <a:rPr lang="en-US" dirty="0">
                <a:solidFill>
                  <a:srgbClr val="000000"/>
                </a:solidFill>
                <a:latin typeface="Arial" panose="020B0604020202020204" pitchFamily="34" charset="0"/>
                <a:cs typeface="Arial" panose="020B0604020202020204" pitchFamily="34" charset="0"/>
              </a:rPr>
              <a:t>037 Adoption Subsidy Medicaid recertification dates are determined by Children, Youth and Families Division (CYFD)</a:t>
            </a:r>
          </a:p>
          <a:p>
            <a:pPr marL="625475" lvl="2" indent="-168275" defTabSz="457200">
              <a:spcBef>
                <a:spcPts val="600"/>
              </a:spcBef>
              <a:spcAft>
                <a:spcPts val="600"/>
              </a:spcAft>
              <a:buFont typeface="Arial" pitchFamily="34" charset="0"/>
              <a:buChar char="•"/>
            </a:pPr>
            <a:endParaRPr lang="en-US" sz="1600" dirty="0" smtClean="0">
              <a:latin typeface="Arial" panose="020B0604020202020204" pitchFamily="34" charset="0"/>
              <a:cs typeface="Arial" panose="020B0604020202020204" pitchFamily="34" charset="0"/>
            </a:endParaRPr>
          </a:p>
          <a:p>
            <a:pPr marL="625475" lvl="2" indent="-168275" defTabSz="457200">
              <a:spcBef>
                <a:spcPts val="600"/>
              </a:spcBef>
              <a:spcAft>
                <a:spcPts val="600"/>
              </a:spcAft>
              <a:buFont typeface="Arial" pitchFamily="34" charset="0"/>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0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0862"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a:t>
            </a:r>
            <a:r>
              <a:rPr lang="en-US" sz="4400" dirty="0" smtClean="0">
                <a:solidFill>
                  <a:srgbClr val="000000"/>
                </a:solidFill>
                <a:latin typeface="Arial" panose="020B0604020202020204" pitchFamily="34" charset="0"/>
                <a:cs typeface="Arial" panose="020B0604020202020204" pitchFamily="34" charset="0"/>
              </a:rPr>
              <a:t>Inquiry </a:t>
            </a:r>
            <a:r>
              <a:rPr lang="en-US" sz="4400" i="1" dirty="0" smtClean="0">
                <a:solidFill>
                  <a:srgbClr val="000000"/>
                </a:solidFill>
                <a:latin typeface="Arial" panose="020B0604020202020204" pitchFamily="34" charset="0"/>
                <a:cs typeface="Arial" panose="020B0604020202020204" pitchFamily="34" charset="0"/>
              </a:rPr>
              <a:t>continued</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320862" y="190500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85750" lvl="1" indent="-285750" defTabSz="457200">
              <a:spcBef>
                <a:spcPts val="600"/>
              </a:spcBef>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Lock-ins </a:t>
            </a:r>
            <a:r>
              <a:rPr lang="en-US" sz="1600" dirty="0">
                <a:latin typeface="Arial" panose="020B0604020202020204" pitchFamily="34" charset="0"/>
                <a:cs typeface="Arial" panose="020B0604020202020204" pitchFamily="34" charset="0"/>
              </a:rPr>
              <a:t>for Managed Care information</a:t>
            </a:r>
          </a:p>
          <a:p>
            <a:pPr marL="625475" lvl="2" indent="-168275" defTabSz="457200">
              <a:spcBef>
                <a:spcPts val="600"/>
              </a:spcBef>
              <a:spcAft>
                <a:spcPts val="600"/>
              </a:spcAft>
              <a:buFont typeface="Arial" pitchFamily="34" charset="0"/>
              <a:buChar char="•"/>
            </a:pPr>
            <a:r>
              <a:rPr lang="en-US" sz="1600" dirty="0">
                <a:latin typeface="Arial" panose="020B0604020202020204" pitchFamily="34" charset="0"/>
                <a:cs typeface="Arial" panose="020B0604020202020204" pitchFamily="34" charset="0"/>
              </a:rPr>
              <a:t>Program-All Inclusive Care of the Elderly (PACE) - The PACE program recipients qualify for nursing home care, but that care is received at their place of </a:t>
            </a:r>
            <a:r>
              <a:rPr lang="en-US" sz="1600" dirty="0" smtClean="0">
                <a:latin typeface="Arial" panose="020B0604020202020204" pitchFamily="34" charset="0"/>
                <a:cs typeface="Arial" panose="020B0604020202020204" pitchFamily="34" charset="0"/>
              </a:rPr>
              <a:t>residents </a:t>
            </a:r>
          </a:p>
          <a:p>
            <a:pPr marL="625475" lvl="2" indent="-168275" defTabSz="457200">
              <a:spcBef>
                <a:spcPts val="600"/>
              </a:spcBef>
              <a:spcAft>
                <a:spcPts val="600"/>
              </a:spcAft>
              <a:buFont typeface="Arial" pitchFamily="34" charset="0"/>
              <a:buChar char="•"/>
            </a:pPr>
            <a:r>
              <a:rPr lang="en-US" sz="1600" dirty="0" smtClean="0">
                <a:latin typeface="Arial" panose="020B0604020202020204" pitchFamily="34" charset="0"/>
                <a:cs typeface="Arial" panose="020B0604020202020204" pitchFamily="34" charset="0"/>
              </a:rPr>
              <a:t>Hospice - Services that provide </a:t>
            </a:r>
            <a:r>
              <a:rPr lang="en-US" sz="1600" dirty="0">
                <a:latin typeface="Arial" panose="020B0604020202020204" pitchFamily="34" charset="0"/>
                <a:cs typeface="Arial" panose="020B0604020202020204" pitchFamily="34" charset="0"/>
              </a:rPr>
              <a:t>palliative and supportive services to meet the physical, psychological and spiritual needs of terminally ill Medicaid recipients and their </a:t>
            </a:r>
            <a:r>
              <a:rPr lang="en-US" sz="1600" dirty="0" smtClean="0">
                <a:latin typeface="Arial" panose="020B0604020202020204" pitchFamily="34" charset="0"/>
                <a:cs typeface="Arial" panose="020B0604020202020204" pitchFamily="34" charset="0"/>
              </a:rPr>
              <a:t>families</a:t>
            </a: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Medicare information</a:t>
            </a:r>
          </a:p>
          <a:p>
            <a:pPr marL="3429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Third Party Liability (TPL) information</a:t>
            </a:r>
          </a:p>
          <a:p>
            <a:pPr marL="0" lvl="1"/>
            <a:endParaRPr lang="en-US" sz="16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Long </a:t>
            </a:r>
            <a:r>
              <a:rPr lang="en-US" sz="1600" dirty="0">
                <a:latin typeface="Arial" panose="020B0604020202020204" pitchFamily="34" charset="0"/>
                <a:cs typeface="Arial" panose="020B0604020202020204" pitchFamily="34" charset="0"/>
              </a:rPr>
              <a:t>Term Care </a:t>
            </a:r>
            <a:r>
              <a:rPr lang="en-US" sz="1600" dirty="0" smtClean="0">
                <a:latin typeface="Arial" panose="020B0604020202020204" pitchFamily="34" charset="0"/>
                <a:cs typeface="Arial" panose="020B0604020202020204" pitchFamily="34" charset="0"/>
              </a:rPr>
              <a:t>(LTC) information, </a:t>
            </a:r>
            <a:r>
              <a:rPr lang="en-US" sz="1600" u="sng" dirty="0">
                <a:latin typeface="Arial" panose="020B0604020202020204" pitchFamily="34" charset="0"/>
                <a:cs typeface="Arial" panose="020B0604020202020204" pitchFamily="34" charset="0"/>
              </a:rPr>
              <a:t>IF</a:t>
            </a:r>
            <a:r>
              <a:rPr lang="en-US" sz="1600" dirty="0">
                <a:latin typeface="Arial" panose="020B0604020202020204" pitchFamily="34" charset="0"/>
                <a:cs typeface="Arial" panose="020B0604020202020204" pitchFamily="34" charset="0"/>
              </a:rPr>
              <a:t> there is a long term care span </a:t>
            </a: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file for the date </a:t>
            </a:r>
            <a:r>
              <a:rPr lang="en-US" sz="1600" dirty="0" smtClean="0">
                <a:latin typeface="Arial" panose="020B0604020202020204" pitchFamily="34" charset="0"/>
                <a:cs typeface="Arial" panose="020B0604020202020204" pitchFamily="34" charset="0"/>
              </a:rPr>
              <a:t>entered</a:t>
            </a:r>
          </a:p>
          <a:p>
            <a:pPr marL="0" lvl="1"/>
            <a:endParaRPr lang="en-US" sz="1600"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Some COEs require a level of care such as Institutional Care Medicaid (ICM) and waiver categories</a:t>
            </a:r>
          </a:p>
          <a:p>
            <a:pPr marL="0" lvl="1" indent="0">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7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20862" y="990600"/>
            <a:ext cx="7877969" cy="779727"/>
          </a:xfrm>
          <a:noFill/>
        </p:spPr>
        <p:txBody>
          <a:bodyPr>
            <a:normAutofit/>
          </a:bodyPr>
          <a:lstStyle/>
          <a:p>
            <a:r>
              <a:rPr lang="en-US" sz="4400" dirty="0">
                <a:solidFill>
                  <a:srgbClr val="000000"/>
                </a:solidFill>
                <a:latin typeface="Arial" panose="020B0604020202020204" pitchFamily="34" charset="0"/>
                <a:cs typeface="Arial" panose="020B0604020202020204" pitchFamily="34" charset="0"/>
              </a:rPr>
              <a:t>Eligibility </a:t>
            </a:r>
            <a:r>
              <a:rPr lang="en-US" sz="4400" dirty="0" smtClean="0">
                <a:solidFill>
                  <a:srgbClr val="000000"/>
                </a:solidFill>
                <a:latin typeface="Arial" panose="020B0604020202020204" pitchFamily="34" charset="0"/>
                <a:cs typeface="Arial" panose="020B0604020202020204" pitchFamily="34" charset="0"/>
              </a:rPr>
              <a:t>Inquiry </a:t>
            </a:r>
            <a:r>
              <a:rPr lang="en-US" sz="4400" i="1" dirty="0" smtClean="0">
                <a:solidFill>
                  <a:srgbClr val="000000"/>
                </a:solidFill>
                <a:latin typeface="Arial" panose="020B0604020202020204" pitchFamily="34" charset="0"/>
                <a:cs typeface="Arial" panose="020B0604020202020204" pitchFamily="34" charset="0"/>
              </a:rPr>
              <a:t>continued</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320862" y="190500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there is LTC, there may be a patient pay amount, primarily for ICM categories</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Prior Authorization (PA). Only the provider authorized for the service(s) will have access to the PA information as related to the eligibility record</a:t>
            </a:r>
            <a:endParaRPr lang="en-US" sz="1600" dirty="0">
              <a:solidFill>
                <a:srgbClr val="000000"/>
              </a:solidFill>
              <a:latin typeface="Arial" panose="020B0604020202020204" pitchFamily="34" charset="0"/>
              <a:cs typeface="Arial" panose="020B0604020202020204" pitchFamily="34" charset="0"/>
            </a:endParaRPr>
          </a:p>
          <a:p>
            <a:pPr marL="0" lvl="1" indent="0">
              <a:buNone/>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5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298467" y="6356353"/>
            <a:ext cx="865747" cy="365125"/>
          </a:xfrm>
        </p:spPr>
        <p:txBody>
          <a:bodyPr/>
          <a:lstStyle/>
          <a:p>
            <a:fld id="{7EC25323-3AEE-4747-88D5-B4A8E754FDFB}" type="datetime4">
              <a:rPr lang="en-US" smtClean="0"/>
              <a:pPr/>
              <a:t>September 26, 2019</a:t>
            </a:fld>
            <a:endParaRPr lang="en-US" dirty="0"/>
          </a:p>
        </p:txBody>
      </p:sp>
      <p:sp>
        <p:nvSpPr>
          <p:cNvPr id="32" name="Slide Number Placeholder 3"/>
          <p:cNvSpPr>
            <a:spLocks noGrp="1"/>
          </p:cNvSpPr>
          <p:nvPr>
            <p:ph type="sldNum" sz="quarter" idx="12"/>
          </p:nvPr>
        </p:nvSpPr>
        <p:spPr>
          <a:xfrm>
            <a:off x="6727825" y="6356353"/>
            <a:ext cx="2133600" cy="365125"/>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390922" y="1394354"/>
            <a:ext cx="7068344" cy="604573"/>
          </a:xfrm>
          <a:noFill/>
        </p:spPr>
        <p:txBody>
          <a:bodyPr/>
          <a:lstStyle/>
          <a:p>
            <a:r>
              <a:rPr lang="en-US" sz="2200" dirty="0" smtClean="0"/>
              <a:t>Centennial Care Managed Care Organizations (MCOs)</a:t>
            </a:r>
            <a:endParaRPr lang="en-US" dirty="0" smtClean="0"/>
          </a:p>
        </p:txBody>
      </p:sp>
      <p:sp>
        <p:nvSpPr>
          <p:cNvPr id="10" name="Rectangle 3"/>
          <p:cNvSpPr txBox="1">
            <a:spLocks noChangeArrowheads="1"/>
          </p:cNvSpPr>
          <p:nvPr/>
        </p:nvSpPr>
        <p:spPr bwMode="auto">
          <a:xfrm>
            <a:off x="298450" y="2009511"/>
            <a:ext cx="7839472" cy="4171157"/>
          </a:xfrm>
          <a:prstGeom prst="rect">
            <a:avLst/>
          </a:prstGeom>
          <a:solidFill>
            <a:schemeClr val="bg1"/>
          </a:solidFill>
          <a:ln w="9525">
            <a:noFill/>
            <a:miter lim="800000"/>
            <a:headEnd/>
            <a:tailEnd/>
          </a:ln>
          <a:effectLst/>
        </p:spPr>
        <p:txBody>
          <a:bodyPr vert="horz" wrap="square" lIns="63957" tIns="31975" rIns="63957" bIns="31975" numCol="1" anchor="t" anchorCtr="0" compatLnSpc="1">
            <a:prstTxWarp prst="textNoShape">
              <a:avLst/>
            </a:prstTxWarp>
          </a:bodyPr>
          <a:lstStyle/>
          <a:p>
            <a:pPr defTabSz="456789">
              <a:lnSpc>
                <a:spcPct val="150000"/>
              </a:lnSpc>
              <a:spcBef>
                <a:spcPts val="420"/>
              </a:spcBef>
              <a:spcAft>
                <a:spcPts val="420"/>
              </a:spcAft>
            </a:pPr>
            <a:r>
              <a:rPr lang="en-US" sz="1400" b="1" dirty="0">
                <a:solidFill>
                  <a:srgbClr val="F79646">
                    <a:lumMod val="75000"/>
                  </a:srgbClr>
                </a:solidFill>
              </a:rPr>
              <a:t>Reminder</a:t>
            </a:r>
            <a:r>
              <a:rPr lang="en-US" sz="1400" b="1" dirty="0">
                <a:solidFill>
                  <a:prstClr val="black"/>
                </a:solidFill>
              </a:rPr>
              <a:t>:  </a:t>
            </a:r>
            <a:r>
              <a:rPr lang="en-US" sz="1400" dirty="0" smtClean="0">
                <a:solidFill>
                  <a:prstClr val="black"/>
                </a:solidFill>
              </a:rPr>
              <a:t>Recipients who are enrolled in Centennial Care, will have their claims submitted directly to the Managed Care Organization they have chosen.  Below is the contact information for those MCOs.  </a:t>
            </a:r>
            <a:endParaRPr lang="en-US" sz="1400" dirty="0">
              <a:solidFill>
                <a:prstClr val="black"/>
              </a:solidFill>
            </a:endParaRPr>
          </a:p>
          <a:p>
            <a:pPr defTabSz="456789">
              <a:lnSpc>
                <a:spcPct val="150000"/>
              </a:lnSpc>
              <a:spcBef>
                <a:spcPts val="420"/>
              </a:spcBef>
              <a:spcAft>
                <a:spcPts val="420"/>
              </a:spcAft>
            </a:pPr>
            <a:endParaRPr lang="en-US" sz="1300" dirty="0">
              <a:solidFill>
                <a:prstClr val="black"/>
              </a:solidFill>
            </a:endParaRPr>
          </a:p>
        </p:txBody>
      </p:sp>
      <p:sp>
        <p:nvSpPr>
          <p:cNvPr id="8" name="Footer Placeholder 2"/>
          <p:cNvSpPr>
            <a:spLocks noGrp="1"/>
          </p:cNvSpPr>
          <p:nvPr>
            <p:ph type="ftr" sz="quarter" idx="11"/>
          </p:nvPr>
        </p:nvSpPr>
        <p:spPr>
          <a:xfrm>
            <a:off x="1163836" y="6337078"/>
            <a:ext cx="4697016" cy="365125"/>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898031970"/>
              </p:ext>
            </p:extLst>
          </p:nvPr>
        </p:nvGraphicFramePr>
        <p:xfrm>
          <a:off x="199572" y="3429000"/>
          <a:ext cx="8563428" cy="2597113"/>
        </p:xfrm>
        <a:graphic>
          <a:graphicData uri="http://schemas.openxmlformats.org/drawingml/2006/table">
            <a:tbl>
              <a:tblPr firstRow="1" bandRow="1">
                <a:tableStyleId>{5C22544A-7EE6-4342-B048-85BDC9FD1C3A}</a:tableStyleId>
              </a:tblPr>
              <a:tblGrid>
                <a:gridCol w="2854476"/>
                <a:gridCol w="2854476"/>
                <a:gridCol w="2854476"/>
              </a:tblGrid>
              <a:tr h="814456">
                <a:tc>
                  <a:txBody>
                    <a:bodyPr/>
                    <a:lstStyle/>
                    <a:p>
                      <a:pPr algn="ctr"/>
                      <a:r>
                        <a:rPr lang="en-US" sz="2300" b="1" dirty="0" smtClean="0">
                          <a:solidFill>
                            <a:schemeClr val="tx1"/>
                          </a:solidFill>
                        </a:rPr>
                        <a:t>Centennial Care MCOs</a:t>
                      </a:r>
                      <a:endParaRPr lang="en-US" sz="2300" b="1" dirty="0">
                        <a:solidFill>
                          <a:schemeClr val="tx1"/>
                        </a:solidFill>
                      </a:endParaRPr>
                    </a:p>
                  </a:txBody>
                  <a:tcPr marL="57150" marR="57150" marT="38100" marB="38100">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300" b="1" dirty="0" smtClean="0">
                          <a:solidFill>
                            <a:schemeClr val="tx1"/>
                          </a:solidFill>
                        </a:rPr>
                        <a:t>Contact Number</a:t>
                      </a:r>
                    </a:p>
                    <a:p>
                      <a:pPr algn="ctr"/>
                      <a:endParaRPr lang="en-US" sz="1500" dirty="0"/>
                    </a:p>
                  </a:txBody>
                  <a:tcPr marL="57150" marR="57150" marT="38100" marB="38100">
                    <a:solidFill>
                      <a:schemeClr val="accent6">
                        <a:lumMod val="75000"/>
                      </a:schemeClr>
                    </a:solidFill>
                  </a:tcPr>
                </a:tc>
                <a:tc>
                  <a:txBody>
                    <a:bodyPr/>
                    <a:lstStyle/>
                    <a:p>
                      <a:pPr algn="ctr"/>
                      <a:r>
                        <a:rPr lang="en-US" sz="2300" dirty="0" smtClean="0">
                          <a:solidFill>
                            <a:schemeClr val="tx1"/>
                          </a:solidFill>
                        </a:rPr>
                        <a:t>Website</a:t>
                      </a:r>
                      <a:endParaRPr lang="en-US" sz="2300" dirty="0">
                        <a:solidFill>
                          <a:schemeClr val="tx1"/>
                        </a:solidFill>
                      </a:endParaRPr>
                    </a:p>
                  </a:txBody>
                  <a:tcPr marL="57150" marR="57150" marT="38100" marB="38100">
                    <a:solidFill>
                      <a:schemeClr val="accent6">
                        <a:lumMod val="75000"/>
                      </a:schemeClr>
                    </a:solidFill>
                  </a:tcPr>
                </a:tc>
              </a:tr>
              <a:tr h="624417">
                <a:tc>
                  <a:txBody>
                    <a:bodyPr/>
                    <a:lstStyle/>
                    <a:p>
                      <a:r>
                        <a:rPr lang="en-US" sz="1700" dirty="0" smtClean="0"/>
                        <a:t>BlueCross</a:t>
                      </a:r>
                      <a:r>
                        <a:rPr lang="en-US" sz="1700" baseline="0" dirty="0" smtClean="0"/>
                        <a:t> BlueShield of New Mexico</a:t>
                      </a:r>
                      <a:endParaRPr lang="en-US" sz="1700" dirty="0"/>
                    </a:p>
                  </a:txBody>
                  <a:tcPr marL="57150" marR="57150" marT="38100" marB="38100"/>
                </a:tc>
                <a:tc>
                  <a:txBody>
                    <a:bodyPr/>
                    <a:lstStyle/>
                    <a:p>
                      <a:r>
                        <a:rPr lang="en-US" sz="1700" dirty="0" smtClean="0"/>
                        <a:t>(866) 689-1523</a:t>
                      </a:r>
                      <a:endParaRPr lang="en-US" sz="1700" dirty="0"/>
                    </a:p>
                  </a:txBody>
                  <a:tcPr marL="57150" marR="57150" marT="38100" marB="38100"/>
                </a:tc>
                <a:tc>
                  <a:txBody>
                    <a:bodyPr/>
                    <a:lstStyle/>
                    <a:p>
                      <a:r>
                        <a:rPr lang="en-US" sz="1700" dirty="0" smtClean="0">
                          <a:hlinkClick r:id="rId3"/>
                        </a:rPr>
                        <a:t>www.bcbsnm.com/community-centennial/</a:t>
                      </a:r>
                      <a:endParaRPr lang="en-US" sz="1700" dirty="0"/>
                    </a:p>
                  </a:txBody>
                  <a:tcPr marL="57150" marR="57150" marT="38100" marB="38100"/>
                </a:tc>
              </a:tr>
              <a:tr h="563880">
                <a:tc>
                  <a:txBody>
                    <a:bodyPr/>
                    <a:lstStyle/>
                    <a:p>
                      <a:r>
                        <a:rPr lang="en-US" sz="1700" dirty="0" smtClean="0"/>
                        <a:t>Presbyterian</a:t>
                      </a:r>
                      <a:endParaRPr lang="en-US" sz="1700" dirty="0"/>
                    </a:p>
                  </a:txBody>
                  <a:tcPr marL="57150" marR="57150" marT="38100" marB="3810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1700" dirty="0" smtClean="0"/>
                        <a:t>(888) 977-2333</a:t>
                      </a:r>
                    </a:p>
                    <a:p>
                      <a:endParaRPr lang="en-US" sz="1500" dirty="0"/>
                    </a:p>
                  </a:txBody>
                  <a:tcPr marL="57150" marR="57150" marT="38100" marB="38100"/>
                </a:tc>
                <a:tc>
                  <a:txBody>
                    <a:bodyPr/>
                    <a:lstStyle/>
                    <a:p>
                      <a:r>
                        <a:rPr lang="en-US" sz="1700" dirty="0" smtClean="0">
                          <a:hlinkClick r:id="rId4"/>
                        </a:rPr>
                        <a:t>www.phs.org</a:t>
                      </a:r>
                      <a:endParaRPr lang="en-US" sz="1700" dirty="0"/>
                    </a:p>
                  </a:txBody>
                  <a:tcPr marL="57150" marR="57150" marT="38100" marB="38100"/>
                </a:tc>
              </a:tr>
              <a:tr h="594360">
                <a:tc>
                  <a:txBody>
                    <a:bodyPr/>
                    <a:lstStyle/>
                    <a:p>
                      <a:r>
                        <a:rPr lang="en-US" sz="1700" dirty="0" smtClean="0"/>
                        <a:t>Western Sky</a:t>
                      </a:r>
                      <a:r>
                        <a:rPr lang="en-US" sz="1700" baseline="0" dirty="0" smtClean="0"/>
                        <a:t> Community Care</a:t>
                      </a:r>
                      <a:endParaRPr lang="en-US" sz="1700" dirty="0"/>
                    </a:p>
                  </a:txBody>
                  <a:tcPr marL="57150" marR="57150" marT="38100" marB="38100"/>
                </a:tc>
                <a:tc>
                  <a:txBody>
                    <a:bodyPr/>
                    <a:lstStyle/>
                    <a:p>
                      <a:r>
                        <a:rPr lang="en-US" sz="1700" dirty="0" smtClean="0"/>
                        <a:t>(844) 543-8996</a:t>
                      </a:r>
                      <a:endParaRPr lang="en-US" sz="1700" dirty="0"/>
                    </a:p>
                  </a:txBody>
                  <a:tcPr marL="57150" marR="57150" marT="38100" marB="38100"/>
                </a:tc>
                <a:tc>
                  <a:txBody>
                    <a:bodyPr/>
                    <a:lstStyle/>
                    <a:p>
                      <a:r>
                        <a:rPr lang="en-US" sz="1700" dirty="0" smtClean="0">
                          <a:hlinkClick r:id="rId5"/>
                        </a:rPr>
                        <a:t>www.westernskycommunitycare.com</a:t>
                      </a:r>
                      <a:endParaRPr lang="en-US" sz="1700" dirty="0"/>
                    </a:p>
                  </a:txBody>
                  <a:tcPr marL="57150" marR="57150" marT="38100" marB="38100"/>
                </a:tc>
              </a:tr>
            </a:tbl>
          </a:graphicData>
        </a:graphic>
      </p:graphicFrame>
    </p:spTree>
    <p:extLst>
      <p:ext uri="{BB962C8B-B14F-4D97-AF65-F5344CB8AC3E}">
        <p14:creationId xmlns:p14="http://schemas.microsoft.com/office/powerpoint/2010/main" val="26745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Eligibility </a:t>
            </a:r>
            <a:r>
              <a:rPr lang="en-US" dirty="0" smtClean="0">
                <a:latin typeface="Arial" panose="020B0604020202020204" pitchFamily="34" charset="0"/>
                <a:cs typeface="Arial" panose="020B0604020202020204" pitchFamily="34" charset="0"/>
              </a:rPr>
              <a:t>Inquiry</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3048000" y="990600"/>
            <a:ext cx="762000"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20574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00600" y="205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286000" y="2286000"/>
            <a:ext cx="120716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286000" y="2514600"/>
            <a:ext cx="1207168"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bwMode="auto">
          <a:xfrm>
            <a:off x="3733800" y="4495801"/>
            <a:ext cx="1219200" cy="972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95400"/>
            <a:ext cx="6543675" cy="512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469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219200" y="609600"/>
            <a:ext cx="7086600" cy="604838"/>
          </a:xfrm>
          <a:noFill/>
        </p:spPr>
        <p:txBody>
          <a:bodyPr>
            <a:noAutofit/>
          </a:bodyPr>
          <a:lstStyle/>
          <a:p>
            <a:r>
              <a:rPr lang="en-US" dirty="0" smtClean="0">
                <a:latin typeface="Arial" panose="020B0604020202020204" pitchFamily="34" charset="0"/>
                <a:cs typeface="Arial" panose="020B0604020202020204" pitchFamily="34" charset="0"/>
              </a:rPr>
              <a:t>Eligibility </a:t>
            </a:r>
            <a:r>
              <a:rPr lang="en-US" dirty="0" smtClean="0">
                <a:latin typeface="Arial" panose="020B0604020202020204" pitchFamily="34" charset="0"/>
                <a:cs typeface="Arial" panose="020B0604020202020204" pitchFamily="34" charset="0"/>
              </a:rPr>
              <a:t>Inquiry </a:t>
            </a:r>
            <a:r>
              <a:rPr lang="en-US" i="1" dirty="0" smtClean="0">
                <a:latin typeface="Arial" panose="020B0604020202020204" pitchFamily="34" charset="0"/>
                <a:cs typeface="Arial" panose="020B0604020202020204" pitchFamily="34" charset="0"/>
              </a:rPr>
              <a:t>continued</a:t>
            </a:r>
            <a:endParaRPr lang="en-US" sz="8000" i="1"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24025"/>
            <a:ext cx="4581525"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359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533400" y="838200"/>
            <a:ext cx="8077200" cy="604838"/>
          </a:xfrm>
          <a:noFill/>
        </p:spPr>
        <p:txBody>
          <a:bodyPr>
            <a:noAutofit/>
          </a:bodyPr>
          <a:lstStyle/>
          <a:p>
            <a:r>
              <a:rPr lang="en-US" dirty="0">
                <a:latin typeface="Arial" panose="020B0604020202020204" pitchFamily="34" charset="0"/>
                <a:cs typeface="Arial" panose="020B0604020202020204" pitchFamily="34" charset="0"/>
              </a:rPr>
              <a:t>Eligibility Inquiry </a:t>
            </a:r>
            <a:r>
              <a:rPr lang="en-US" i="1" dirty="0">
                <a:latin typeface="Arial" panose="020B0604020202020204" pitchFamily="34" charset="0"/>
                <a:cs typeface="Arial" panose="020B0604020202020204" pitchFamily="34" charset="0"/>
              </a:rPr>
              <a:t>continued</a:t>
            </a:r>
            <a:endParaRPr lang="en-US" sz="8000" i="1"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66875"/>
            <a:ext cx="64579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2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1048871" y="838200"/>
            <a:ext cx="7256929" cy="604838"/>
          </a:xfrm>
          <a:noFill/>
        </p:spPr>
        <p:txBody>
          <a:bodyPr>
            <a:noAutofit/>
          </a:bodyPr>
          <a:lstStyle/>
          <a:p>
            <a:r>
              <a:rPr lang="en-US" dirty="0">
                <a:latin typeface="Arial" panose="020B0604020202020204" pitchFamily="34" charset="0"/>
                <a:cs typeface="Arial" panose="020B0604020202020204" pitchFamily="34" charset="0"/>
              </a:rPr>
              <a:t>Eligibility Inquiry </a:t>
            </a:r>
            <a:r>
              <a:rPr lang="en-US" i="1" dirty="0">
                <a:latin typeface="Arial" panose="020B0604020202020204" pitchFamily="34" charset="0"/>
                <a:cs typeface="Arial" panose="020B0604020202020204" pitchFamily="34" charset="0"/>
              </a:rPr>
              <a:t>continued</a:t>
            </a:r>
            <a:endParaRPr lang="en-US" sz="8000" i="1" dirty="0" smtClean="0">
              <a:latin typeface="Arial" panose="020B0604020202020204" pitchFamily="34" charset="0"/>
              <a:cs typeface="Arial" panose="020B0604020202020204" pitchFamily="34" charset="0"/>
            </a:endParaRPr>
          </a:p>
        </p:txBody>
      </p:sp>
      <p:pic>
        <p:nvPicPr>
          <p:cNvPr id="3074" name="Picture 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25706"/>
            <a:ext cx="6248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048871" y="3843431"/>
            <a:ext cx="4953000" cy="412750"/>
          </a:xfrm>
          <a:prstGeom prst="ellipse">
            <a:avLst/>
          </a:prstGeom>
          <a:noFill/>
          <a:ln w="25400" cap="flat" cmpd="sng" algn="ctr">
            <a:solidFill>
              <a:srgbClr val="C00000"/>
            </a:solidFill>
            <a:prstDash val="solid"/>
          </a:ln>
          <a:effectLst/>
        </p:spPr>
        <p:txBody>
          <a:bodyPr lIns="64008" tIns="32004" rIns="64008" bIns="32004" rtlCol="0" anchor="ctr"/>
          <a:lstStyle/>
          <a:p>
            <a:pPr algn="ctr" defTabSz="640080" fontAlgn="base">
              <a:spcBef>
                <a:spcPct val="0"/>
              </a:spcBef>
              <a:spcAft>
                <a:spcPct val="0"/>
              </a:spcAft>
              <a:defRPr/>
            </a:pPr>
            <a:endParaRPr lang="en-US" sz="1000" kern="0">
              <a:solidFill>
                <a:srgbClr val="FFFFFF"/>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5105400" y="2801953"/>
            <a:ext cx="762000" cy="104147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0" y="2491099"/>
            <a:ext cx="1619250" cy="310854"/>
          </a:xfrm>
          <a:prstGeom prst="rect">
            <a:avLst/>
          </a:prstGeom>
          <a:solidFill>
            <a:srgbClr val="FFFFFF">
              <a:lumMod val="95000"/>
            </a:srgbClr>
          </a:solidFill>
          <a:ln w="28575">
            <a:solidFill>
              <a:srgbClr val="C00000"/>
            </a:solidFill>
          </a:ln>
        </p:spPr>
        <p:txBody>
          <a:bodyPr wrap="square" lIns="64008" tIns="32004" rIns="64008" bIns="32004" rtlCol="0">
            <a:spAutoFit/>
          </a:bodyPr>
          <a:lstStyle/>
          <a:p>
            <a:pPr defTabSz="640080" fontAlgn="base">
              <a:spcBef>
                <a:spcPct val="0"/>
              </a:spcBef>
              <a:spcAft>
                <a:spcPct val="0"/>
              </a:spcAft>
              <a:defRPr/>
            </a:pPr>
            <a:r>
              <a:rPr lang="en-US" sz="800" kern="0" dirty="0">
                <a:solidFill>
                  <a:srgbClr val="000000"/>
                </a:solidFill>
                <a:latin typeface="Arial" panose="020B0604020202020204" pitchFamily="34" charset="0"/>
                <a:cs typeface="Arial" panose="020B0604020202020204" pitchFamily="34" charset="0"/>
              </a:rPr>
              <a:t>Please note: This person </a:t>
            </a:r>
            <a:r>
              <a:rPr lang="en-US" sz="800" kern="0" dirty="0" smtClean="0">
                <a:solidFill>
                  <a:srgbClr val="000000"/>
                </a:solidFill>
                <a:latin typeface="Arial" panose="020B0604020202020204" pitchFamily="34" charset="0"/>
                <a:cs typeface="Arial" panose="020B0604020202020204" pitchFamily="34" charset="0"/>
              </a:rPr>
              <a:t>has HOSPICE </a:t>
            </a:r>
            <a:r>
              <a:rPr lang="en-US" sz="800" kern="0" dirty="0" err="1" smtClean="0">
                <a:solidFill>
                  <a:srgbClr val="000000"/>
                </a:solidFill>
                <a:latin typeface="Arial" panose="020B0604020202020204" pitchFamily="34" charset="0"/>
                <a:cs typeface="Arial" panose="020B0604020202020204" pitchFamily="34" charset="0"/>
              </a:rPr>
              <a:t>Lockin</a:t>
            </a:r>
            <a:r>
              <a:rPr lang="en-US" sz="800" kern="0" dirty="0" smtClean="0">
                <a:solidFill>
                  <a:srgbClr val="000000"/>
                </a:solidFill>
                <a:latin typeface="Arial" panose="020B0604020202020204" pitchFamily="34" charset="0"/>
                <a:cs typeface="Arial" panose="020B0604020202020204" pitchFamily="34" charset="0"/>
              </a:rPr>
              <a:t> Type</a:t>
            </a:r>
            <a:r>
              <a:rPr lang="en-US" sz="800" kern="0" dirty="0" smtClean="0">
                <a:solidFill>
                  <a:srgbClr val="6DAF3D"/>
                </a:solidFill>
                <a:latin typeface="Arial" panose="020B0604020202020204" pitchFamily="34" charset="0"/>
                <a:cs typeface="Arial" panose="020B0604020202020204" pitchFamily="34" charset="0"/>
              </a:rPr>
              <a:t>.</a:t>
            </a:r>
            <a:endParaRPr lang="en-US" sz="800" kern="0" dirty="0">
              <a:solidFill>
                <a:srgbClr val="6DAF3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65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3276600"/>
            <a:ext cx="5724695" cy="1143000"/>
          </a:xfrm>
          <a:solidFill>
            <a:schemeClr val="bg1"/>
          </a:solidFill>
        </p:spPr>
        <p:txBody>
          <a:bodyPr/>
          <a:lstStyle/>
          <a:p>
            <a:pPr>
              <a:lnSpc>
                <a:spcPct val="100000"/>
              </a:lnSpc>
            </a:pPr>
            <a:r>
              <a:rPr lang="en-US" sz="5400" dirty="0" smtClean="0">
                <a:solidFill>
                  <a:schemeClr val="tx1"/>
                </a:solidFill>
                <a:latin typeface="Arial" panose="020B0604020202020204" pitchFamily="34" charset="0"/>
                <a:cs typeface="Arial" panose="020B0604020202020204" pitchFamily="34" charset="0"/>
              </a:rPr>
              <a:t>ICF/IID Eligibility</a:t>
            </a:r>
            <a:br>
              <a:rPr lang="en-US" sz="5400" dirty="0" smtClean="0">
                <a:solidFill>
                  <a:schemeClr val="tx1"/>
                </a:solidFill>
                <a:latin typeface="Arial" panose="020B0604020202020204" pitchFamily="34" charset="0"/>
                <a:cs typeface="Arial" panose="020B0604020202020204" pitchFamily="34" charset="0"/>
              </a:rPr>
            </a:br>
            <a:r>
              <a:rPr lang="en-US" sz="5400" dirty="0" smtClean="0">
                <a:solidFill>
                  <a:schemeClr val="tx1"/>
                </a:solidFill>
                <a:latin typeface="Arial" panose="020B0604020202020204" pitchFamily="34" charset="0"/>
                <a:cs typeface="Arial" panose="020B0604020202020204" pitchFamily="34" charset="0"/>
              </a:rPr>
              <a:t>Specific</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8246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2875"/>
            <a:ext cx="69627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581400" y="685800"/>
            <a:ext cx="2209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53200" y="533400"/>
            <a:ext cx="1524000"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anose="020B0604020202020204" pitchFamily="34" charset="0"/>
                <a:cs typeface="Arial" panose="020B0604020202020204" pitchFamily="34" charset="0"/>
              </a:rPr>
              <a:t>Here is where the recertification date can be found</a:t>
            </a:r>
            <a:endParaRPr lang="en-US" sz="80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a:stCxn id="3" idx="1"/>
          </p:cNvCxnSpPr>
          <p:nvPr/>
        </p:nvCxnSpPr>
        <p:spPr>
          <a:xfrm flipH="1">
            <a:off x="5791200" y="762000"/>
            <a:ext cx="762000" cy="76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0" y="1524000"/>
            <a:ext cx="5334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2725" y="1533525"/>
            <a:ext cx="1524000"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latin typeface="Arial" panose="020B0604020202020204" pitchFamily="34" charset="0"/>
                <a:cs typeface="Arial" panose="020B0604020202020204" pitchFamily="34" charset="0"/>
              </a:rPr>
              <a:t>The COE Code, Begin/End Date, and the COE Add Date can be found here</a:t>
            </a:r>
            <a:endParaRPr lang="en-US" sz="8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endCxn id="7" idx="6"/>
          </p:cNvCxnSpPr>
          <p:nvPr/>
        </p:nvCxnSpPr>
        <p:spPr>
          <a:xfrm flipH="1">
            <a:off x="5715000" y="1676400"/>
            <a:ext cx="828675" cy="1905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7225" y="5257800"/>
            <a:ext cx="699135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57825" y="3429000"/>
            <a:ext cx="3200400" cy="14478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This example shows ICF/IMR Level of Care. Please be aware there also could be Nursing Facility Level of Care (NFL) or other types depending on the recipient’s COE.  This field can also be blank IF the COE does not require a Level of Care </a:t>
            </a:r>
            <a:endParaRPr lang="en-US" sz="1100" dirty="0">
              <a:solidFill>
                <a:schemeClr val="tx1"/>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flipH="1">
            <a:off x="4800600" y="4876800"/>
            <a:ext cx="657226"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94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655026" cy="604573"/>
          </a:xfrm>
          <a:noFill/>
        </p:spPr>
        <p:txBody>
          <a:bodyPr>
            <a:noAutofit/>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457200" y="1984633"/>
            <a:ext cx="7092948" cy="3975365"/>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lvl="0" fontAlgn="base">
              <a:lnSpc>
                <a:spcPct val="90000"/>
              </a:lnSpc>
              <a:spcBef>
                <a:spcPct val="30000"/>
              </a:spcBef>
              <a:spcAft>
                <a:spcPct val="0"/>
              </a:spcAft>
              <a:defRPr/>
            </a:pPr>
            <a:r>
              <a:rPr lang="en-US" sz="2000" kern="0" dirty="0">
                <a:latin typeface="Arial" panose="020B0604020202020204" pitchFamily="34" charset="0"/>
                <a:cs typeface="Arial" panose="020B0604020202020204" pitchFamily="34" charset="0"/>
              </a:rPr>
              <a:t>The purpose of this workshop is to provide an overview of the eligibility inquiry selection on the </a:t>
            </a:r>
            <a:r>
              <a:rPr lang="en-US" sz="2000" kern="0" dirty="0" smtClean="0">
                <a:latin typeface="Arial" panose="020B0604020202020204" pitchFamily="34" charset="0"/>
                <a:cs typeface="Arial" panose="020B0604020202020204" pitchFamily="34" charset="0"/>
              </a:rPr>
              <a:t>New Mexico Medicaid Web Portal </a:t>
            </a:r>
            <a:r>
              <a:rPr lang="en-US" sz="2000" kern="0" dirty="0">
                <a:latin typeface="Arial" panose="020B0604020202020204" pitchFamily="34" charset="0"/>
                <a:cs typeface="Arial" panose="020B0604020202020204" pitchFamily="34" charset="0"/>
              </a:rPr>
              <a:t>in order to get the best possible information.  </a:t>
            </a:r>
          </a:p>
          <a:p>
            <a:pPr lvl="0" fontAlgn="base">
              <a:lnSpc>
                <a:spcPct val="90000"/>
              </a:lnSpc>
              <a:spcBef>
                <a:spcPct val="30000"/>
              </a:spcBef>
              <a:spcAft>
                <a:spcPct val="0"/>
              </a:spcAft>
              <a:defRPr/>
            </a:pPr>
            <a:r>
              <a:rPr lang="en-US" sz="2000" kern="0" dirty="0">
                <a:latin typeface="Arial" panose="020B0604020202020204" pitchFamily="34" charset="0"/>
                <a:cs typeface="Arial" panose="020B0604020202020204" pitchFamily="34" charset="0"/>
              </a:rPr>
              <a:t>Obtaining the most current eligibility response will improve billing practices by reducing claim denials and unpaid services.</a:t>
            </a:r>
          </a:p>
        </p:txBody>
      </p:sp>
    </p:spTree>
    <p:extLst>
      <p:ext uri="{BB962C8B-B14F-4D97-AF65-F5344CB8AC3E}">
        <p14:creationId xmlns:p14="http://schemas.microsoft.com/office/powerpoint/2010/main" val="39862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5" y="2984500"/>
            <a:ext cx="4866084" cy="1143000"/>
          </a:xfrm>
          <a:solidFill>
            <a:schemeClr val="bg1"/>
          </a:solidFill>
        </p:spPr>
        <p:txBody>
          <a:bodyPr/>
          <a:lstStyle/>
          <a:p>
            <a:r>
              <a:rPr lang="en-US" sz="5400" dirty="0" smtClean="0">
                <a:solidFill>
                  <a:schemeClr val="tx1"/>
                </a:solidFill>
                <a:latin typeface="Arial" panose="020B0604020202020204" pitchFamily="34" charset="0"/>
                <a:cs typeface="Arial" panose="020B0604020202020204" pitchFamily="34" charset="0"/>
              </a:rPr>
              <a:t>QMB Eligibility</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26676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925" y="1066800"/>
            <a:ext cx="7877969" cy="779727"/>
          </a:xfrm>
          <a:noFill/>
        </p:spPr>
        <p:txBody>
          <a:bodyPr>
            <a:normAutofit/>
          </a:bodyPr>
          <a:lstStyle/>
          <a:p>
            <a:r>
              <a:rPr lang="en-US" sz="4400" dirty="0" smtClean="0">
                <a:solidFill>
                  <a:srgbClr val="000000"/>
                </a:solidFill>
                <a:latin typeface="Arial" panose="020B0604020202020204" pitchFamily="34" charset="0"/>
                <a:cs typeface="Arial" panose="020B0604020202020204" pitchFamily="34" charset="0"/>
              </a:rPr>
              <a:t>QMB</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Must receive Medicare Part </a:t>
            </a:r>
            <a:r>
              <a:rPr lang="en-US" dirty="0" smtClean="0">
                <a:latin typeface="Arial" panose="020B0604020202020204" pitchFamily="34" charset="0"/>
                <a:cs typeface="Arial" panose="020B0604020202020204" pitchFamily="34" charset="0"/>
              </a:rPr>
              <a:t>A</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Income is under 100% </a:t>
            </a:r>
            <a:r>
              <a:rPr lang="en-US" dirty="0" smtClean="0">
                <a:latin typeface="Arial" panose="020B0604020202020204" pitchFamily="34" charset="0"/>
                <a:cs typeface="Arial" panose="020B0604020202020204" pitchFamily="34" charset="0"/>
              </a:rPr>
              <a:t>Federal Poverty Level (FPL)</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Medicaid dollars pay for the monthly Medicare </a:t>
            </a:r>
            <a:r>
              <a:rPr lang="en-US" dirty="0" smtClean="0">
                <a:latin typeface="Arial" panose="020B0604020202020204" pitchFamily="34" charset="0"/>
                <a:cs typeface="Arial" panose="020B0604020202020204" pitchFamily="34" charset="0"/>
              </a:rPr>
              <a:t>premium</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Medicaid also covers deductibles and any co-pays, it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full coverage </a:t>
            </a:r>
            <a:r>
              <a:rPr lang="en-US" dirty="0" smtClean="0">
                <a:latin typeface="Arial" panose="020B0604020202020204" pitchFamily="34" charset="0"/>
                <a:cs typeface="Arial" panose="020B0604020202020204" pitchFamily="34" charset="0"/>
              </a:rPr>
              <a:t>Medicaid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COE 041 if person is 65 or </a:t>
            </a:r>
            <a:r>
              <a:rPr lang="en-US" dirty="0" smtClean="0">
                <a:latin typeface="Arial" panose="020B0604020202020204" pitchFamily="34" charset="0"/>
                <a:cs typeface="Arial" panose="020B0604020202020204" pitchFamily="34" charset="0"/>
              </a:rPr>
              <a:t>over</a:t>
            </a:r>
          </a:p>
          <a:p>
            <a:r>
              <a:rPr lang="en-US"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COE 044 if person is under age </a:t>
            </a:r>
            <a:r>
              <a:rPr lang="en-US" dirty="0" smtClean="0">
                <a:latin typeface="Arial" panose="020B0604020202020204" pitchFamily="34" charset="0"/>
                <a:cs typeface="Arial" panose="020B0604020202020204" pitchFamily="34" charset="0"/>
              </a:rPr>
              <a:t>65</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168275" lvl="1" indent="-168275" defTabSz="457200">
              <a:spcBef>
                <a:spcPts val="600"/>
              </a:spcBef>
              <a:spcAft>
                <a:spcPts val="600"/>
              </a:spcAft>
              <a:buFont typeface="Arial"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1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925" y="1066800"/>
            <a:ext cx="7877969" cy="779727"/>
          </a:xfrm>
          <a:noFill/>
        </p:spPr>
        <p:txBody>
          <a:bodyPr>
            <a:normAutofit/>
          </a:bodyPr>
          <a:lstStyle/>
          <a:p>
            <a:r>
              <a:rPr lang="en-US" sz="4400" dirty="0" smtClean="0">
                <a:solidFill>
                  <a:srgbClr val="000000"/>
                </a:solidFill>
                <a:latin typeface="Arial" panose="020B0604020202020204" pitchFamily="34" charset="0"/>
                <a:cs typeface="Arial" panose="020B0604020202020204" pitchFamily="34" charset="0"/>
              </a:rPr>
              <a:t>QMB</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457200" indent="-457200">
              <a:buFont typeface="Arial" panose="020B0604020202020204" pitchFamily="34" charset="0"/>
              <a:buChar char="•"/>
            </a:pPr>
            <a:r>
              <a:rPr lang="en-US" dirty="0" smtClean="0">
                <a:latin typeface="Arial" panose="020B0604020202020204" pitchFamily="34" charset="0"/>
                <a:cs typeface="Arial" panose="020B0604020202020204" pitchFamily="34" charset="0"/>
              </a:rPr>
              <a:t>Provided </a:t>
            </a:r>
            <a:r>
              <a:rPr lang="en-US" dirty="0">
                <a:latin typeface="Arial" panose="020B0604020202020204" pitchFamily="34" charset="0"/>
                <a:cs typeface="Arial" panose="020B0604020202020204" pitchFamily="34" charset="0"/>
              </a:rPr>
              <a:t>a blue Medicaid </a:t>
            </a:r>
            <a:r>
              <a:rPr lang="en-US" dirty="0" smtClean="0">
                <a:latin typeface="Arial" panose="020B0604020202020204" pitchFamily="34" charset="0"/>
                <a:cs typeface="Arial" panose="020B0604020202020204" pitchFamily="34" charset="0"/>
              </a:rPr>
              <a:t>card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 participant with COE 41 or 44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eligible for an </a:t>
            </a:r>
            <a:r>
              <a:rPr lang="en-US" dirty="0" smtClean="0">
                <a:latin typeface="Arial" panose="020B0604020202020204" pitchFamily="34" charset="0"/>
                <a:cs typeface="Arial" panose="020B0604020202020204" pitchFamily="34" charset="0"/>
              </a:rPr>
              <a:t>MCO</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There is no Level of Care </a:t>
            </a:r>
            <a:r>
              <a:rPr lang="en-US" dirty="0" smtClean="0">
                <a:latin typeface="Arial" panose="020B0604020202020204" pitchFamily="34" charset="0"/>
                <a:cs typeface="Arial" panose="020B0604020202020204" pitchFamily="34" charset="0"/>
              </a:rPr>
              <a:t>required</a:t>
            </a:r>
          </a:p>
          <a:p>
            <a:endParaRPr lang="en-US"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QMB recipients may also receive COE 29 Family Planning </a:t>
            </a:r>
            <a:r>
              <a:rPr lang="en-US" dirty="0" smtClean="0">
                <a:latin typeface="Arial" panose="020B0604020202020204" pitchFamily="34" charset="0"/>
                <a:cs typeface="Arial" panose="020B0604020202020204" pitchFamily="34" charset="0"/>
              </a:rPr>
              <a:t>automatically</a:t>
            </a:r>
          </a:p>
          <a:p>
            <a:endParaRPr 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latin typeface="Arial" panose="020B0604020202020204" pitchFamily="34" charset="0"/>
                <a:cs typeface="Arial" panose="020B0604020202020204" pitchFamily="34" charset="0"/>
              </a:rPr>
              <a:t>Always check the Medicaid portal for current information</a:t>
            </a:r>
          </a:p>
          <a:p>
            <a:endParaRPr lang="en-US" sz="2000" dirty="0">
              <a:latin typeface="Arial" panose="020B0604020202020204" pitchFamily="34" charset="0"/>
              <a:cs typeface="Arial" panose="020B0604020202020204" pitchFamily="34" charset="0"/>
            </a:endParaRPr>
          </a:p>
          <a:p>
            <a:pPr marL="168275" lvl="1" indent="-168275" defTabSz="457200">
              <a:spcBef>
                <a:spcPts val="600"/>
              </a:spcBef>
              <a:spcAft>
                <a:spcPts val="600"/>
              </a:spcAft>
              <a:buFont typeface="Arial" pitchFamily="34" charset="0"/>
              <a:buChar cha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0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69875" y="990600"/>
            <a:ext cx="7877969" cy="779727"/>
          </a:xfrm>
          <a:noFill/>
        </p:spPr>
        <p:txBody>
          <a:bodyPr>
            <a:normAutofit/>
          </a:bodyPr>
          <a:lstStyle/>
          <a:p>
            <a:r>
              <a:rPr lang="en-US" sz="4400" dirty="0" smtClean="0">
                <a:solidFill>
                  <a:srgbClr val="000000"/>
                </a:solidFill>
                <a:latin typeface="Arial" panose="020B0604020202020204" pitchFamily="34" charset="0"/>
                <a:cs typeface="Arial" panose="020B0604020202020204" pitchFamily="34" charset="0"/>
              </a:rPr>
              <a:t>QMB Special Eligibility Rules</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Most Medicaid </a:t>
            </a:r>
            <a:r>
              <a:rPr lang="en-US" dirty="0" smtClean="0">
                <a:latin typeface="Arial" panose="020B0604020202020204" pitchFamily="34" charset="0"/>
                <a:cs typeface="Arial" panose="020B0604020202020204" pitchFamily="34" charset="0"/>
              </a:rPr>
              <a:t>COEs begin </a:t>
            </a:r>
            <a:r>
              <a:rPr lang="en-US" dirty="0">
                <a:latin typeface="Arial" panose="020B0604020202020204" pitchFamily="34" charset="0"/>
                <a:cs typeface="Arial" panose="020B0604020202020204" pitchFamily="34" charset="0"/>
              </a:rPr>
              <a:t>coverage in the month </a:t>
            </a:r>
            <a:r>
              <a:rPr lang="en-US" dirty="0" smtClean="0">
                <a:latin typeface="Arial" panose="020B0604020202020204" pitchFamily="34" charset="0"/>
                <a:cs typeface="Arial" panose="020B0604020202020204" pitchFamily="34" charset="0"/>
              </a:rPr>
              <a:t>the member applies, </a:t>
            </a:r>
            <a:r>
              <a:rPr lang="en-US" dirty="0">
                <a:latin typeface="Arial" panose="020B0604020202020204" pitchFamily="34" charset="0"/>
                <a:cs typeface="Arial" panose="020B0604020202020204" pitchFamily="34" charset="0"/>
              </a:rPr>
              <a:t>if approved QMB </a:t>
            </a:r>
            <a:r>
              <a:rPr lang="en-US" dirty="0" smtClean="0">
                <a:latin typeface="Arial" panose="020B0604020202020204" pitchFamily="34" charset="0"/>
                <a:cs typeface="Arial" panose="020B0604020202020204" pitchFamily="34" charset="0"/>
              </a:rPr>
              <a:t>begins the following month, </a:t>
            </a:r>
            <a:r>
              <a:rPr lang="en-US" dirty="0">
                <a:latin typeface="Arial" panose="020B0604020202020204" pitchFamily="34" charset="0"/>
                <a:cs typeface="Arial" panose="020B0604020202020204" pitchFamily="34" charset="0"/>
              </a:rPr>
              <a:t>not the month of </a:t>
            </a:r>
            <a:r>
              <a:rPr lang="en-US" dirty="0" smtClean="0">
                <a:latin typeface="Arial" panose="020B0604020202020204" pitchFamily="34" charset="0"/>
                <a:cs typeface="Arial" panose="020B0604020202020204" pitchFamily="34" charset="0"/>
              </a:rPr>
              <a:t>application per </a:t>
            </a:r>
            <a:r>
              <a:rPr lang="en-US" dirty="0" smtClean="0">
                <a:latin typeface="Arial" panose="020B0604020202020204" pitchFamily="34" charset="0"/>
                <a:cs typeface="Arial" panose="020B0604020202020204" pitchFamily="34" charset="0"/>
                <a:hlinkClick r:id="rId3"/>
              </a:rPr>
              <a:t>NMAC </a:t>
            </a:r>
            <a:r>
              <a:rPr lang="en-US" dirty="0">
                <a:solidFill>
                  <a:srgbClr val="FF0000"/>
                </a:solidFill>
                <a:latin typeface="Arial" panose="020B0604020202020204" pitchFamily="34" charset="0"/>
                <a:cs typeface="Arial" panose="020B0604020202020204" pitchFamily="34" charset="0"/>
                <a:hlinkClick r:id="rId3"/>
              </a:rPr>
              <a:t>8.240.600.11</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Example: If someone applies in </a:t>
            </a:r>
            <a:r>
              <a:rPr lang="en-US" b="1" i="1" dirty="0" smtClean="0">
                <a:latin typeface="Arial" panose="020B0604020202020204" pitchFamily="34" charset="0"/>
                <a:cs typeface="Arial" panose="020B0604020202020204" pitchFamily="34" charset="0"/>
              </a:rPr>
              <a:t>12/18 </a:t>
            </a:r>
            <a:r>
              <a:rPr lang="en-US" b="1" i="1" dirty="0">
                <a:latin typeface="Arial" panose="020B0604020202020204" pitchFamily="34" charset="0"/>
                <a:cs typeface="Arial" panose="020B0604020202020204" pitchFamily="34" charset="0"/>
              </a:rPr>
              <a:t>and is approved </a:t>
            </a:r>
            <a:r>
              <a:rPr lang="en-US" b="1" i="1" dirty="0" smtClean="0">
                <a:latin typeface="Arial" panose="020B0604020202020204" pitchFamily="34" charset="0"/>
                <a:cs typeface="Arial" panose="020B0604020202020204" pitchFamily="34" charset="0"/>
              </a:rPr>
              <a:t>in 12/18, </a:t>
            </a:r>
            <a:r>
              <a:rPr lang="en-US" b="1" i="1" dirty="0">
                <a:latin typeface="Arial" panose="020B0604020202020204" pitchFamily="34" charset="0"/>
                <a:cs typeface="Arial" panose="020B0604020202020204" pitchFamily="34" charset="0"/>
              </a:rPr>
              <a:t>the first month of benefits is </a:t>
            </a:r>
            <a:r>
              <a:rPr lang="en-US" b="1" i="1" dirty="0" smtClean="0">
                <a:latin typeface="Arial" panose="020B0604020202020204" pitchFamily="34" charset="0"/>
                <a:cs typeface="Arial" panose="020B0604020202020204" pitchFamily="34" charset="0"/>
              </a:rPr>
              <a:t>01/19</a:t>
            </a:r>
            <a:endParaRPr lang="en-US" b="1"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There is no </a:t>
            </a:r>
            <a:r>
              <a:rPr lang="en-US" dirty="0" smtClean="0">
                <a:latin typeface="Arial" panose="020B0604020202020204" pitchFamily="34" charset="0"/>
                <a:cs typeface="Arial" panose="020B0604020202020204" pitchFamily="34" charset="0"/>
              </a:rPr>
              <a:t>retroactive </a:t>
            </a:r>
            <a:r>
              <a:rPr lang="en-US" dirty="0">
                <a:latin typeface="Arial" panose="020B0604020202020204" pitchFamily="34" charset="0"/>
                <a:cs typeface="Arial" panose="020B0604020202020204" pitchFamily="34" charset="0"/>
              </a:rPr>
              <a:t>coverage for </a:t>
            </a:r>
            <a:r>
              <a:rPr lang="en-US" dirty="0" smtClean="0">
                <a:latin typeface="Arial" panose="020B0604020202020204" pitchFamily="34" charset="0"/>
                <a:cs typeface="Arial" panose="020B0604020202020204" pitchFamily="34" charset="0"/>
              </a:rPr>
              <a:t>QMB per </a:t>
            </a:r>
            <a:r>
              <a:rPr lang="en-US" dirty="0" smtClean="0">
                <a:latin typeface="Arial" panose="020B0604020202020204" pitchFamily="34" charset="0"/>
                <a:cs typeface="Arial" panose="020B0604020202020204" pitchFamily="34" charset="0"/>
                <a:hlinkClick r:id="rId3"/>
              </a:rPr>
              <a:t>NMAC </a:t>
            </a:r>
            <a:r>
              <a:rPr lang="en-US" dirty="0" smtClean="0">
                <a:solidFill>
                  <a:srgbClr val="FF0000"/>
                </a:solidFill>
                <a:latin typeface="Arial" panose="020B0604020202020204" pitchFamily="34" charset="0"/>
                <a:cs typeface="Arial" panose="020B0604020202020204" pitchFamily="34" charset="0"/>
                <a:hlinkClick r:id="rId3"/>
              </a:rPr>
              <a:t>8.240.600.11</a:t>
            </a:r>
            <a:endParaRPr lang="en-US"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493168" y="2362200"/>
            <a:ext cx="1371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0" name="Rectangle 9"/>
          <p:cNvSpPr/>
          <p:nvPr/>
        </p:nvSpPr>
        <p:spPr bwMode="auto">
          <a:xfrm>
            <a:off x="2819400" y="609600"/>
            <a:ext cx="990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1" name="Rectangle 10"/>
          <p:cNvSpPr/>
          <p:nvPr/>
        </p:nvSpPr>
        <p:spPr bwMode="auto">
          <a:xfrm flipV="1">
            <a:off x="5562600" y="609599"/>
            <a:ext cx="1524000" cy="1523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2" name="Rectangle 11"/>
          <p:cNvSpPr/>
          <p:nvPr/>
        </p:nvSpPr>
        <p:spPr bwMode="auto">
          <a:xfrm flipV="1">
            <a:off x="2667000" y="838200"/>
            <a:ext cx="990600" cy="1804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3" name="Rectangle 12"/>
          <p:cNvSpPr/>
          <p:nvPr/>
        </p:nvSpPr>
        <p:spPr bwMode="auto">
          <a:xfrm>
            <a:off x="2667000" y="1143000"/>
            <a:ext cx="990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7" name="Rectangle 16"/>
          <p:cNvSpPr/>
          <p:nvPr/>
        </p:nvSpPr>
        <p:spPr bwMode="auto">
          <a:xfrm>
            <a:off x="3733800" y="3733800"/>
            <a:ext cx="12192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242888"/>
            <a:ext cx="8696325" cy="63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067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38400" y="2971800"/>
            <a:ext cx="6410496" cy="1143000"/>
          </a:xfrm>
          <a:solidFill>
            <a:schemeClr val="bg1"/>
          </a:solidFill>
        </p:spPr>
        <p:txBody>
          <a:bodyPr/>
          <a:lstStyle/>
          <a:p>
            <a:r>
              <a:rPr lang="en-US" sz="5400" dirty="0" smtClean="0">
                <a:solidFill>
                  <a:schemeClr val="tx1"/>
                </a:solidFill>
                <a:latin typeface="Arial" panose="020B0604020202020204" pitchFamily="34" charset="0"/>
                <a:cs typeface="Arial" panose="020B0604020202020204" pitchFamily="34" charset="0"/>
              </a:rPr>
              <a:t>QMB Recertification</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23468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1066800"/>
            <a:ext cx="7877969" cy="779727"/>
          </a:xfrm>
          <a:noFill/>
        </p:spPr>
        <p:txBody>
          <a:bodyPr>
            <a:noAutofit/>
          </a:bodyPr>
          <a:lstStyle/>
          <a:p>
            <a:r>
              <a:rPr lang="en-US" sz="4400" dirty="0" smtClean="0">
                <a:solidFill>
                  <a:srgbClr val="000000"/>
                </a:solidFill>
                <a:latin typeface="Arial" panose="020B0604020202020204" pitchFamily="34" charset="0"/>
                <a:cs typeface="Arial" panose="020B0604020202020204" pitchFamily="34" charset="0"/>
              </a:rPr>
              <a:t>QMB Recertification</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Recipients must re-certify annually (meaning a new application is sent to ISD)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If a client fails to re-certify timely, the QMB case will expire</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Recipients will be notified 45 days in advance of the expiration date</a:t>
            </a:r>
          </a:p>
        </p:txBody>
      </p:sp>
    </p:spTree>
    <p:extLst>
      <p:ext uri="{BB962C8B-B14F-4D97-AF65-F5344CB8AC3E}">
        <p14:creationId xmlns:p14="http://schemas.microsoft.com/office/powerpoint/2010/main" val="18794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3200" y="3200400"/>
            <a:ext cx="5648495" cy="1371600"/>
          </a:xfrm>
          <a:solidFill>
            <a:schemeClr val="bg1"/>
          </a:solidFill>
        </p:spPr>
        <p:txBody>
          <a:bodyPr/>
          <a:lstStyle/>
          <a:p>
            <a:pPr>
              <a:lnSpc>
                <a:spcPct val="100000"/>
              </a:lnSpc>
            </a:pPr>
            <a:r>
              <a:rPr lang="en-US" sz="5400" dirty="0" smtClean="0">
                <a:solidFill>
                  <a:schemeClr val="tx1"/>
                </a:solidFill>
                <a:latin typeface="Arial" panose="020B0604020202020204" pitchFamily="34" charset="0"/>
                <a:cs typeface="Arial" panose="020B0604020202020204" pitchFamily="34" charset="0"/>
              </a:rPr>
              <a:t>SLIMB and QI Eligibility</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8084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0" y="1066800"/>
            <a:ext cx="7877969" cy="779727"/>
          </a:xfrm>
          <a:noFill/>
        </p:spPr>
        <p:txBody>
          <a:bodyPr>
            <a:normAutofit/>
          </a:bodyPr>
          <a:lstStyle/>
          <a:p>
            <a:r>
              <a:rPr lang="en-US" sz="4400" dirty="0" smtClean="0">
                <a:solidFill>
                  <a:srgbClr val="000000"/>
                </a:solidFill>
                <a:latin typeface="Arial" panose="020B0604020202020204" pitchFamily="34" charset="0"/>
                <a:cs typeface="Arial" panose="020B0604020202020204" pitchFamily="34" charset="0"/>
              </a:rPr>
              <a:t>SLIMB and QI</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1905000"/>
            <a:ext cx="8540750" cy="472440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Both use COE 042 and 045</a:t>
            </a:r>
          </a:p>
          <a:p>
            <a:pPr marL="342900"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have Medicare Part A</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Must be between 100% to 120% of FPL for SLIMB</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Must be between 120% to 135% FPL for QI</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Covers only Medicaid paying the monthly Medicare Part B </a:t>
            </a:r>
            <a:r>
              <a:rPr lang="en-US" dirty="0" smtClean="0">
                <a:latin typeface="Arial" panose="020B0604020202020204" pitchFamily="34" charset="0"/>
                <a:cs typeface="Arial" panose="020B0604020202020204" pitchFamily="34" charset="0"/>
              </a:rPr>
              <a:t>premiums</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COE </a:t>
            </a:r>
            <a:r>
              <a:rPr lang="en-US" dirty="0" smtClean="0">
                <a:latin typeface="Arial" panose="020B0604020202020204" pitchFamily="34" charset="0"/>
                <a:cs typeface="Arial" panose="020B0604020202020204" pitchFamily="34" charset="0"/>
              </a:rPr>
              <a:t>042 and 045 will </a:t>
            </a:r>
            <a:r>
              <a:rPr lang="en-US" dirty="0">
                <a:latin typeface="Arial" panose="020B0604020202020204" pitchFamily="34" charset="0"/>
                <a:cs typeface="Arial" panose="020B0604020202020204" pitchFamily="34" charset="0"/>
              </a:rPr>
              <a:t>not show on the portal, providers can bill Medicare but not Medicaid</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individual does not receive a blue Medicaid card for either of these categories</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Always check the Medicaid portal for current information</a:t>
            </a:r>
          </a:p>
        </p:txBody>
      </p:sp>
    </p:spTree>
    <p:extLst>
      <p:ext uri="{BB962C8B-B14F-4D97-AF65-F5344CB8AC3E}">
        <p14:creationId xmlns:p14="http://schemas.microsoft.com/office/powerpoint/2010/main" val="324534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67640"/>
            <a:ext cx="8412480" cy="822960"/>
          </a:xfrm>
        </p:spPr>
        <p:txBody>
          <a:bodyPr>
            <a:normAutofit/>
          </a:bodyPr>
          <a:lstStyle/>
          <a:p>
            <a:r>
              <a:rPr lang="en-US" dirty="0" smtClean="0">
                <a:latin typeface="Arial" panose="020B0604020202020204" pitchFamily="34" charset="0"/>
                <a:cs typeface="Arial" panose="020B0604020202020204" pitchFamily="34" charset="0"/>
              </a:rPr>
              <a:t>Not Eligible</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97" y="1066800"/>
            <a:ext cx="67792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44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2" y="1066800"/>
            <a:ext cx="7655026" cy="604573"/>
          </a:xfrm>
          <a:noFill/>
        </p:spPr>
        <p:txBody>
          <a:bodyPr>
            <a:noAutofit/>
          </a:bodyPr>
          <a:lstStyle/>
          <a:p>
            <a:r>
              <a:rPr lang="en-US" sz="4400" dirty="0" smtClean="0">
                <a:latin typeface="Arial" panose="020B0604020202020204" pitchFamily="34" charset="0"/>
                <a:cs typeface="Arial" panose="020B0604020202020204" pitchFamily="34" charset="0"/>
              </a:rPr>
              <a:t>Objectives</a:t>
            </a:r>
            <a:endParaRPr lang="en-US" sz="4400" dirty="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2" y="1949579"/>
            <a:ext cx="7626348" cy="4375021"/>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lvl="0"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We will review the following </a:t>
            </a:r>
            <a:r>
              <a:rPr lang="en-US" kern="0" dirty="0" smtClean="0">
                <a:latin typeface="Arial" panose="020B0604020202020204" pitchFamily="34" charset="0"/>
                <a:cs typeface="Arial" panose="020B0604020202020204" pitchFamily="34" charset="0"/>
              </a:rPr>
              <a:t>inquiries and Category of Eligibility (COE) </a:t>
            </a:r>
            <a:r>
              <a:rPr lang="en-US" kern="0" dirty="0">
                <a:latin typeface="Arial" panose="020B0604020202020204" pitchFamily="34" charset="0"/>
                <a:cs typeface="Arial" panose="020B0604020202020204" pitchFamily="34" charset="0"/>
              </a:rPr>
              <a:t>portal results:</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a:latin typeface="Arial" panose="020B0604020202020204" pitchFamily="34" charset="0"/>
                <a:cs typeface="Arial" panose="020B0604020202020204" pitchFamily="34" charset="0"/>
              </a:rPr>
              <a:t>Eligibility I</a:t>
            </a:r>
            <a:r>
              <a:rPr lang="en-US" b="1" kern="0" dirty="0" smtClean="0">
                <a:latin typeface="Arial" panose="020B0604020202020204" pitchFamily="34" charset="0"/>
                <a:cs typeface="Arial" panose="020B0604020202020204" pitchFamily="34" charset="0"/>
              </a:rPr>
              <a:t>nquiry </a:t>
            </a:r>
          </a:p>
          <a:p>
            <a:pPr lvl="1" fontAlgn="base">
              <a:lnSpc>
                <a:spcPct val="90000"/>
              </a:lnSpc>
              <a:spcBef>
                <a:spcPct val="30000"/>
              </a:spcBef>
              <a:spcAft>
                <a:spcPct val="0"/>
              </a:spcAft>
              <a:defRPr/>
            </a:pPr>
            <a:r>
              <a:rPr lang="en-US" kern="0" dirty="0" smtClean="0">
                <a:latin typeface="Arial" panose="020B0604020202020204" pitchFamily="34" charset="0"/>
                <a:cs typeface="Arial" panose="020B0604020202020204" pitchFamily="34" charset="0"/>
              </a:rPr>
              <a:t>Lock-In for Managed Care / Other</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Intermediate Care Facilities/Individuals with Intellectual Disabilities (ICF/IID)</a:t>
            </a:r>
          </a:p>
          <a:p>
            <a:pPr lvl="1" fontAlgn="base">
              <a:lnSpc>
                <a:spcPct val="90000"/>
              </a:lnSpc>
              <a:spcBef>
                <a:spcPct val="30000"/>
              </a:spcBef>
              <a:spcAft>
                <a:spcPct val="0"/>
              </a:spcAft>
              <a:defRPr/>
            </a:pPr>
            <a:r>
              <a:rPr lang="en-US" kern="0" dirty="0" smtClean="0">
                <a:latin typeface="Arial" panose="020B0604020202020204" pitchFamily="34" charset="0"/>
                <a:cs typeface="Arial" panose="020B0604020202020204" pitchFamily="34" charset="0"/>
              </a:rPr>
              <a:t>Level of Care </a:t>
            </a:r>
            <a:endParaRPr lang="en-US" kern="0" dirty="0">
              <a:latin typeface="Arial" panose="020B0604020202020204" pitchFamily="34" charset="0"/>
              <a:cs typeface="Arial" panose="020B0604020202020204" pitchFamily="34" charset="0"/>
            </a:endParaRP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Qualified Medicare Beneficiary (QMB)</a:t>
            </a:r>
          </a:p>
          <a:p>
            <a:pPr lvl="1" fontAlgn="base">
              <a:lnSpc>
                <a:spcPct val="90000"/>
              </a:lnSpc>
              <a:spcBef>
                <a:spcPct val="30000"/>
              </a:spcBef>
              <a:spcAft>
                <a:spcPct val="0"/>
              </a:spcAft>
              <a:defRPr/>
            </a:pPr>
            <a:r>
              <a:rPr lang="en-US" kern="0" dirty="0">
                <a:latin typeface="Arial" panose="020B0604020202020204" pitchFamily="34" charset="0"/>
                <a:cs typeface="Arial" panose="020B0604020202020204" pitchFamily="34" charset="0"/>
              </a:rPr>
              <a:t>QMB Recertification</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Specified Low-Income Medicare Beneficiary and Qualifying Individual (SLIMB and QI)</a:t>
            </a:r>
            <a:endParaRPr lang="en-US" b="1" kern="0" dirty="0">
              <a:latin typeface="Arial" panose="020B0604020202020204" pitchFamily="34" charset="0"/>
              <a:cs typeface="Arial" panose="020B0604020202020204" pitchFamily="34" charset="0"/>
            </a:endParaRP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Avoiding Loss </a:t>
            </a:r>
            <a:r>
              <a:rPr lang="en-US" b="1" kern="0" dirty="0">
                <a:latin typeface="Arial" panose="020B0604020202020204" pitchFamily="34" charset="0"/>
                <a:cs typeface="Arial" panose="020B0604020202020204" pitchFamily="34" charset="0"/>
              </a:rPr>
              <a:t>of </a:t>
            </a:r>
            <a:r>
              <a:rPr lang="en-US" b="1" kern="0" dirty="0" smtClean="0">
                <a:latin typeface="Arial" panose="020B0604020202020204" pitchFamily="34" charset="0"/>
                <a:cs typeface="Arial" panose="020B0604020202020204" pitchFamily="34" charset="0"/>
              </a:rPr>
              <a:t>Revenue</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Alternative Benefit Plan (ABP)</a:t>
            </a:r>
          </a:p>
          <a:p>
            <a:pPr marL="342900" lvl="0" indent="-342900" fontAlgn="base">
              <a:lnSpc>
                <a:spcPct val="90000"/>
              </a:lnSpc>
              <a:spcBef>
                <a:spcPct val="30000"/>
              </a:spcBef>
              <a:spcAft>
                <a:spcPct val="0"/>
              </a:spcAft>
              <a:buFont typeface="Arial" panose="020B0604020202020204" pitchFamily="34" charset="0"/>
              <a:buChar char="•"/>
              <a:defRPr/>
            </a:pPr>
            <a:r>
              <a:rPr lang="en-US" b="1" kern="0" dirty="0" smtClean="0">
                <a:latin typeface="Arial" panose="020B0604020202020204" pitchFamily="34" charset="0"/>
                <a:cs typeface="Arial" panose="020B0604020202020204" pitchFamily="34" charset="0"/>
              </a:rPr>
              <a:t>Web Portal Visuals of Various Eligibility Screens</a:t>
            </a:r>
          </a:p>
        </p:txBody>
      </p:sp>
    </p:spTree>
    <p:extLst>
      <p:ext uri="{BB962C8B-B14F-4D97-AF65-F5344CB8AC3E}">
        <p14:creationId xmlns:p14="http://schemas.microsoft.com/office/powerpoint/2010/main" val="57288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4" y="2984500"/>
            <a:ext cx="5877096" cy="1143000"/>
          </a:xfrm>
          <a:solidFill>
            <a:schemeClr val="bg1"/>
          </a:solidFill>
        </p:spPr>
        <p:txBody>
          <a:bodyPr/>
          <a:lstStyle/>
          <a:p>
            <a:pPr>
              <a:lnSpc>
                <a:spcPct val="100000"/>
              </a:lnSpc>
            </a:pPr>
            <a:r>
              <a:rPr lang="en-US" sz="5400" dirty="0" smtClean="0">
                <a:solidFill>
                  <a:schemeClr val="tx1"/>
                </a:solidFill>
                <a:latin typeface="Arial" panose="020B0604020202020204" pitchFamily="34" charset="0"/>
                <a:cs typeface="Arial" panose="020B0604020202020204" pitchFamily="34" charset="0"/>
              </a:rPr>
              <a:t>Avoiding Loss of Revenue</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9073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81000" y="990600"/>
            <a:ext cx="7877969" cy="779727"/>
          </a:xfrm>
          <a:noFill/>
        </p:spPr>
        <p:txBody>
          <a:bodyPr>
            <a:normAutofit/>
          </a:bodyPr>
          <a:lstStyle/>
          <a:p>
            <a:r>
              <a:rPr lang="en-US" sz="4400" dirty="0" smtClean="0">
                <a:solidFill>
                  <a:srgbClr val="000000"/>
                </a:solidFill>
                <a:latin typeface="Arial" panose="020B0604020202020204" pitchFamily="34" charset="0"/>
                <a:cs typeface="Arial" panose="020B0604020202020204" pitchFamily="34" charset="0"/>
              </a:rPr>
              <a:t>Avoiding Loss of Revenue</a:t>
            </a:r>
            <a:endParaRPr lang="en-US" sz="6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342900" lvl="1"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Check </a:t>
            </a:r>
            <a:r>
              <a:rPr lang="en-US" dirty="0">
                <a:latin typeface="Arial" panose="020B0604020202020204" pitchFamily="34" charset="0"/>
                <a:cs typeface="Arial" panose="020B0604020202020204" pitchFamily="34" charset="0"/>
              </a:rPr>
              <a:t>the web portal routinely, verify the </a:t>
            </a:r>
            <a:r>
              <a:rPr lang="en-US" dirty="0" smtClean="0">
                <a:latin typeface="Arial" panose="020B0604020202020204" pitchFamily="34" charset="0"/>
                <a:cs typeface="Arial" panose="020B0604020202020204" pitchFamily="34" charset="0"/>
              </a:rPr>
              <a:t>re-certification date. Contact Provider Relations at 800-299-7304, for questions. </a:t>
            </a:r>
          </a:p>
          <a:p>
            <a:pPr marL="3429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Encourage the client to apply through the web portal or fill out another application to take to </a:t>
            </a:r>
            <a:r>
              <a:rPr lang="en-US" dirty="0" smtClean="0">
                <a:latin typeface="Arial" panose="020B0604020202020204" pitchFamily="34" charset="0"/>
                <a:cs typeface="Arial" panose="020B0604020202020204" pitchFamily="34" charset="0"/>
              </a:rPr>
              <a:t>Income Support Division (ISD). Clients may contact ISD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800-283-4465 for application assistance. </a:t>
            </a:r>
            <a:endParaRPr lang="en-US"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5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62347" y="1143000"/>
            <a:ext cx="8753078" cy="779727"/>
          </a:xfrm>
          <a:noFill/>
        </p:spPr>
        <p:txBody>
          <a:bodyPr>
            <a:noAutofit/>
          </a:bodyPr>
          <a:lstStyle/>
          <a:p>
            <a:r>
              <a:rPr lang="en-US" sz="2600" dirty="0" smtClean="0">
                <a:solidFill>
                  <a:srgbClr val="000000"/>
                </a:solidFill>
                <a:latin typeface="Arial" panose="020B0604020202020204" pitchFamily="34" charset="0"/>
                <a:cs typeface="Arial" panose="020B0604020202020204" pitchFamily="34" charset="0"/>
              </a:rPr>
              <a:t>Avoiding Loss of Revenue Due to QMB Recertification</a:t>
            </a:r>
            <a:endParaRPr lang="en-US" sz="2600"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r>
              <a:rPr lang="en-US" b="1" dirty="0" smtClean="0">
                <a:latin typeface="Arial" panose="020B0604020202020204" pitchFamily="34" charset="0"/>
                <a:cs typeface="Arial" panose="020B0604020202020204" pitchFamily="34" charset="0"/>
              </a:rPr>
              <a:t>Exception </a:t>
            </a:r>
            <a:r>
              <a:rPr lang="en-US" b="1" dirty="0">
                <a:latin typeface="Arial" panose="020B0604020202020204" pitchFamily="34" charset="0"/>
                <a:cs typeface="Arial" panose="020B0604020202020204" pitchFamily="34" charset="0"/>
              </a:rPr>
              <a:t>Code 0143 </a:t>
            </a:r>
            <a:r>
              <a:rPr lang="en-US" b="1" dirty="0" smtClean="0">
                <a:latin typeface="Arial" panose="020B0604020202020204" pitchFamily="34" charset="0"/>
                <a:cs typeface="Arial" panose="020B0604020202020204" pitchFamily="34" charset="0"/>
              </a:rPr>
              <a:t>(client </a:t>
            </a:r>
            <a:r>
              <a:rPr lang="en-US" b="1" dirty="0">
                <a:latin typeface="Arial" panose="020B0604020202020204" pitchFamily="34" charset="0"/>
                <a:cs typeface="Arial" panose="020B0604020202020204" pitchFamily="34" charset="0"/>
              </a:rPr>
              <a:t>not </a:t>
            </a:r>
            <a:r>
              <a:rPr lang="en-US" b="1" dirty="0" smtClean="0">
                <a:latin typeface="Arial" panose="020B0604020202020204" pitchFamily="34" charset="0"/>
                <a:cs typeface="Arial" panose="020B0604020202020204" pitchFamily="34" charset="0"/>
              </a:rPr>
              <a:t>eligible)</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 see code 0143 on </a:t>
            </a:r>
            <a:r>
              <a:rPr lang="en-US" dirty="0" smtClean="0">
                <a:latin typeface="Arial" panose="020B0604020202020204" pitchFamily="34" charset="0"/>
                <a:cs typeface="Arial" panose="020B0604020202020204" pitchFamily="34" charset="0"/>
              </a:rPr>
              <a:t>the RA</a:t>
            </a:r>
            <a:r>
              <a:rPr lang="en-US" dirty="0">
                <a:latin typeface="Arial" panose="020B0604020202020204" pitchFamily="34" charset="0"/>
                <a:cs typeface="Arial" panose="020B0604020202020204" pitchFamily="34" charset="0"/>
              </a:rPr>
              <a:t>, check the web portal </a:t>
            </a:r>
            <a:r>
              <a:rPr lang="en-US">
                <a:latin typeface="Arial" panose="020B0604020202020204" pitchFamily="34" charset="0"/>
                <a:cs typeface="Arial" panose="020B0604020202020204" pitchFamily="34" charset="0"/>
              </a:rPr>
              <a:t>for </a:t>
            </a:r>
            <a:r>
              <a:rPr lang="en-US" smtClean="0">
                <a:latin typeface="Arial" panose="020B0604020202020204" pitchFamily="34" charset="0"/>
                <a:cs typeface="Arial" panose="020B0604020202020204" pitchFamily="34" charset="0"/>
              </a:rPr>
              <a:t>the recipient’s </a:t>
            </a:r>
            <a:r>
              <a:rPr lang="en-US" dirty="0" smtClean="0">
                <a:latin typeface="Arial" panose="020B0604020202020204" pitchFamily="34" charset="0"/>
                <a:cs typeface="Arial" panose="020B0604020202020204" pitchFamily="34" charset="0"/>
              </a:rPr>
              <a:t>eligibility for that DOS.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Note</a:t>
            </a:r>
            <a:r>
              <a:rPr lang="en-US" dirty="0" smtClean="0">
                <a:latin typeface="Arial" panose="020B0604020202020204" pitchFamily="34" charset="0"/>
                <a:cs typeface="Arial" panose="020B0604020202020204" pitchFamily="34" charset="0"/>
              </a:rPr>
              <a:t>: A client may have lost their QMB coverage if they failed to re-certify.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some case, clients may not have </a:t>
            </a:r>
            <a:r>
              <a:rPr lang="en-US" dirty="0">
                <a:latin typeface="Arial" panose="020B0604020202020204" pitchFamily="34" charset="0"/>
                <a:cs typeface="Arial" panose="020B0604020202020204" pitchFamily="34" charset="0"/>
              </a:rPr>
              <a:t>approval for </a:t>
            </a:r>
            <a:r>
              <a:rPr lang="en-US" dirty="0" smtClean="0">
                <a:latin typeface="Arial" panose="020B0604020202020204" pitchFamily="34" charset="0"/>
                <a:cs typeface="Arial" panose="020B0604020202020204" pitchFamily="34" charset="0"/>
              </a:rPr>
              <a:t>the month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the application but will have QMB the following month. </a:t>
            </a:r>
          </a:p>
          <a:p>
            <a:pPr lvl="1"/>
            <a:endParaRPr lang="en-US" dirty="0">
              <a:solidFill>
                <a:srgbClr val="FF0000"/>
              </a:solidFill>
              <a:latin typeface="Arial" panose="020B0604020202020204" pitchFamily="34" charset="0"/>
              <a:cs typeface="Arial" panose="020B0604020202020204" pitchFamily="34" charset="0"/>
            </a:endParaRPr>
          </a:p>
          <a:p>
            <a:pPr marL="0" lvl="1"/>
            <a:r>
              <a:rPr lang="en-US" dirty="0" smtClean="0">
                <a:solidFill>
                  <a:srgbClr val="FF0000"/>
                </a:solidFill>
                <a:latin typeface="Arial" panose="020B0604020202020204" pitchFamily="34" charset="0"/>
                <a:cs typeface="Arial" panose="020B0604020202020204" pitchFamily="34" charset="0"/>
              </a:rPr>
              <a:t>Example: Client is due for recertification by 11/30/18</a:t>
            </a:r>
          </a:p>
          <a:p>
            <a:pPr marL="742950" lvl="1" indent="-285750">
              <a:buFont typeface="Arial" panose="020B0604020202020204" pitchFamily="34" charset="0"/>
              <a:buChar char="•"/>
            </a:pPr>
            <a:endParaRPr lang="en-US" dirty="0">
              <a:solidFill>
                <a:schemeClr val="accent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Client re-applies for QMB </a:t>
            </a:r>
            <a:r>
              <a:rPr lang="en-US" dirty="0" smtClean="0">
                <a:latin typeface="Arial" panose="020B0604020202020204" pitchFamily="34" charset="0"/>
                <a:cs typeface="Arial" panose="020B0604020202020204" pitchFamily="34" charset="0"/>
              </a:rPr>
              <a:t>coverage in December of 2018. The </a:t>
            </a:r>
            <a:r>
              <a:rPr lang="en-US" dirty="0">
                <a:latin typeface="Arial" panose="020B0604020202020204" pitchFamily="34" charset="0"/>
                <a:cs typeface="Arial" panose="020B0604020202020204" pitchFamily="34" charset="0"/>
              </a:rPr>
              <a:t>approval </a:t>
            </a:r>
            <a:r>
              <a:rPr lang="en-US" dirty="0" smtClean="0">
                <a:latin typeface="Arial" panose="020B0604020202020204" pitchFamily="34" charset="0"/>
                <a:cs typeface="Arial" panose="020B0604020202020204" pitchFamily="34" charset="0"/>
              </a:rPr>
              <a:t>date will then be January of 2019, creating a loss of coverage for the month of December.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5" y="2984500"/>
            <a:ext cx="4866084" cy="1143000"/>
          </a:xfrm>
          <a:solidFill>
            <a:schemeClr val="bg1"/>
          </a:solidFill>
        </p:spPr>
        <p:txBody>
          <a:bodyPr/>
          <a:lstStyle/>
          <a:p>
            <a:pPr>
              <a:lnSpc>
                <a:spcPct val="100000"/>
              </a:lnSpc>
            </a:pPr>
            <a:r>
              <a:rPr lang="en-US" sz="4400" dirty="0" smtClean="0">
                <a:solidFill>
                  <a:schemeClr val="tx1"/>
                </a:solidFill>
                <a:latin typeface="Arial" panose="020B0604020202020204" pitchFamily="34" charset="0"/>
                <a:cs typeface="Arial" panose="020B0604020202020204" pitchFamily="34" charset="0"/>
              </a:rPr>
              <a:t>Alternative Benefit Plan (ABP)</a:t>
            </a:r>
            <a:endParaRPr lang="en-US" sz="4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263974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0"/>
            <a:ext cx="7877969" cy="779727"/>
          </a:xfrm>
          <a:noFill/>
        </p:spPr>
        <p:txBody>
          <a:bodyPr/>
          <a:lstStyle/>
          <a:p>
            <a:r>
              <a:rPr lang="en-US" sz="2200" dirty="0" smtClean="0">
                <a:solidFill>
                  <a:srgbClr val="000000"/>
                </a:solidFill>
                <a:latin typeface="Arial" panose="020B0604020202020204" pitchFamily="34" charset="0"/>
                <a:cs typeface="Arial" panose="020B0604020202020204" pitchFamily="34" charset="0"/>
              </a:rPr>
              <a:t>Alternative Benefit Plan (ABP) for Other Adult Group COE 100</a:t>
            </a:r>
            <a:endParaRPr lang="en-US" i="1"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8540750" cy="4619890"/>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r>
              <a:rPr lang="en-US" dirty="0">
                <a:latin typeface="Arial" panose="020B0604020202020204" pitchFamily="34" charset="0"/>
                <a:cs typeface="Arial" panose="020B0604020202020204" pitchFamily="34" charset="0"/>
              </a:rPr>
              <a:t>For adults age </a:t>
            </a:r>
            <a:r>
              <a:rPr lang="en-US" b="1" dirty="0">
                <a:latin typeface="Arial" panose="020B0604020202020204" pitchFamily="34" charset="0"/>
                <a:cs typeface="Arial" panose="020B0604020202020204" pitchFamily="34" charset="0"/>
              </a:rPr>
              <a:t>19</a:t>
            </a:r>
            <a:r>
              <a:rPr lang="en-US" dirty="0">
                <a:latin typeface="Arial" panose="020B0604020202020204" pitchFamily="34" charset="0"/>
                <a:cs typeface="Arial" panose="020B0604020202020204" pitchFamily="34" charset="0"/>
              </a:rPr>
              <a:t> through </a:t>
            </a:r>
            <a:r>
              <a:rPr lang="en-US" b="1" dirty="0">
                <a:latin typeface="Arial" panose="020B0604020202020204" pitchFamily="34" charset="0"/>
                <a:cs typeface="Arial" panose="020B0604020202020204" pitchFamily="34" charset="0"/>
              </a:rPr>
              <a:t>64</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Types of Services Plans</a:t>
            </a:r>
          </a:p>
          <a:p>
            <a:endParaRPr lang="en-US" dirty="0">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Alternative Benefit Plan some limitations on </a:t>
            </a:r>
            <a:r>
              <a:rPr lang="en-US" dirty="0" smtClean="0">
                <a:latin typeface="Arial" panose="020B0604020202020204" pitchFamily="34" charset="0"/>
                <a:cs typeface="Arial" panose="020B0604020202020204" pitchFamily="34" charset="0"/>
              </a:rPr>
              <a:t>services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Some recipients will have small co-pays for dates 2018 and earlier </a:t>
            </a:r>
            <a:r>
              <a:rPr lang="en-US" dirty="0" smtClean="0">
                <a:solidFill>
                  <a:srgbClr val="FF0000"/>
                </a:solidFill>
                <a:latin typeface="Arial" panose="020B0604020202020204" pitchFamily="34" charset="0"/>
                <a:cs typeface="Arial" panose="020B0604020202020204" pitchFamily="34" charset="0"/>
              </a:rPr>
              <a:t>         	depending </a:t>
            </a:r>
            <a:r>
              <a:rPr lang="en-US" dirty="0">
                <a:solidFill>
                  <a:srgbClr val="FF0000"/>
                </a:solidFill>
                <a:latin typeface="Arial" panose="020B0604020202020204" pitchFamily="34" charset="0"/>
                <a:cs typeface="Arial" panose="020B0604020202020204" pitchFamily="34" charset="0"/>
              </a:rPr>
              <a:t>on their </a:t>
            </a:r>
            <a:r>
              <a:rPr lang="en-US" dirty="0" smtClean="0">
                <a:solidFill>
                  <a:srgbClr val="FF0000"/>
                </a:solidFill>
                <a:latin typeface="Arial" panose="020B0604020202020204" pitchFamily="34" charset="0"/>
                <a:cs typeface="Arial" panose="020B0604020202020204" pitchFamily="34" charset="0"/>
              </a:rPr>
              <a:t>income</a:t>
            </a:r>
          </a:p>
          <a:p>
            <a:pPr marL="742950" lvl="1" indent="-285750">
              <a:buFont typeface="Arial" panose="020B0604020202020204" pitchFamily="34" charset="0"/>
              <a:buChar char="•"/>
            </a:pPr>
            <a:endParaRPr lang="en-US" dirty="0">
              <a:solidFill>
                <a:srgbClr val="FF0000"/>
              </a:solidFill>
              <a:latin typeface="Arial" panose="020B0604020202020204" pitchFamily="34" charset="0"/>
              <a:cs typeface="Arial" panose="020B0604020202020204" pitchFamily="34" charset="0"/>
            </a:endParaRPr>
          </a:p>
          <a:p>
            <a:pPr marL="457200" indent="-457200">
              <a:buFont typeface="+mj-lt"/>
              <a:buAutoNum type="arabicPeriod"/>
            </a:pPr>
            <a:r>
              <a:rPr lang="en-US" dirty="0">
                <a:latin typeface="Arial" panose="020B0604020202020204" pitchFamily="34" charset="0"/>
                <a:cs typeface="Arial" panose="020B0604020202020204" pitchFamily="34" charset="0"/>
              </a:rPr>
              <a:t>Alternative Benefit Plan Standard (full) </a:t>
            </a:r>
            <a:r>
              <a:rPr lang="en-US" dirty="0" smtClean="0">
                <a:latin typeface="Arial" panose="020B0604020202020204" pitchFamily="34" charset="0"/>
                <a:cs typeface="Arial" panose="020B0604020202020204" pitchFamily="34" charset="0"/>
              </a:rPr>
              <a:t>Medicaid</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Recipients who may have special needs</a:t>
            </a:r>
          </a:p>
          <a:p>
            <a:pPr marL="742950" lvl="1" indent="-285750">
              <a:buFont typeface="Arial" panose="020B0604020202020204" pitchFamily="34" charset="0"/>
              <a:buChar char="•"/>
            </a:pPr>
            <a:r>
              <a:rPr lang="en-US" dirty="0">
                <a:solidFill>
                  <a:srgbClr val="FF0000"/>
                </a:solidFill>
                <a:latin typeface="Arial" panose="020B0604020202020204" pitchFamily="34" charset="0"/>
                <a:cs typeface="Arial" panose="020B0604020202020204" pitchFamily="34" charset="0"/>
              </a:rPr>
              <a:t>	Recipients will need to contact their Centennial Care Managed </a:t>
            </a:r>
            <a:r>
              <a:rPr lang="en-US" dirty="0" smtClean="0">
                <a:solidFill>
                  <a:srgbClr val="FF0000"/>
                </a:solidFill>
                <a:latin typeface="Arial" panose="020B0604020202020204" pitchFamily="34" charset="0"/>
                <a:cs typeface="Arial" panose="020B0604020202020204" pitchFamily="34" charset="0"/>
              </a:rPr>
              <a:t>Care Plan</a:t>
            </a:r>
            <a:endParaRPr lang="en-US" dirty="0">
              <a:solidFill>
                <a:srgbClr val="FF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Note: </a:t>
            </a:r>
            <a:r>
              <a:rPr lang="en-US" dirty="0" smtClean="0">
                <a:latin typeface="Arial" panose="020B0604020202020204" pitchFamily="34" charset="0"/>
                <a:cs typeface="Arial" panose="020B0604020202020204" pitchFamily="34" charset="0"/>
              </a:rPr>
              <a:t>the Centennial </a:t>
            </a:r>
            <a:r>
              <a:rPr lang="en-US" dirty="0">
                <a:latin typeface="Arial" panose="020B0604020202020204" pitchFamily="34" charset="0"/>
                <a:cs typeface="Arial" panose="020B0604020202020204" pitchFamily="34" charset="0"/>
              </a:rPr>
              <a:t>Care MCO determines if they qualify for the standard </a:t>
            </a:r>
            <a:r>
              <a:rPr lang="en-US" dirty="0" smtClean="0">
                <a:latin typeface="Arial" panose="020B0604020202020204" pitchFamily="34" charset="0"/>
                <a:cs typeface="Arial" panose="020B0604020202020204" pitchFamily="34" charset="0"/>
              </a:rPr>
              <a:t>Medicaid plan. The ABP Benefits and Limitations of Services can </a:t>
            </a:r>
            <a:r>
              <a:rPr lang="en-US" dirty="0">
                <a:latin typeface="Arial" panose="020B0604020202020204" pitchFamily="34" charset="0"/>
                <a:cs typeface="Arial" panose="020B0604020202020204" pitchFamily="34" charset="0"/>
              </a:rPr>
              <a:t>be found here: </a:t>
            </a:r>
            <a:r>
              <a:rPr lang="en-US" dirty="0" smtClean="0">
                <a:latin typeface="Arial" panose="020B0604020202020204" pitchFamily="34" charset="0"/>
                <a:cs typeface="Arial" panose="020B0604020202020204" pitchFamily="34" charset="0"/>
                <a:hlinkClick r:id="rId3"/>
              </a:rPr>
              <a:t>NMAC 8.309.4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6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Eligibility Inquiry COE 100 </a:t>
            </a:r>
            <a:endParaRPr lang="en-US" sz="3200" dirty="0">
              <a:latin typeface="Arial" panose="020B0604020202020204" pitchFamily="34" charset="0"/>
              <a:cs typeface="Arial" panose="020B0604020202020204" pitchFamily="34" charset="0"/>
            </a:endParaRPr>
          </a:p>
        </p:txBody>
      </p:sp>
      <p:sp>
        <p:nvSpPr>
          <p:cNvPr id="2" name="Rectangle 1"/>
          <p:cNvSpPr/>
          <p:nvPr/>
        </p:nvSpPr>
        <p:spPr bwMode="auto">
          <a:xfrm flipV="1">
            <a:off x="3444353" y="4026366"/>
            <a:ext cx="1129590" cy="800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3" name="Rectangle 2"/>
          <p:cNvSpPr/>
          <p:nvPr/>
        </p:nvSpPr>
        <p:spPr bwMode="auto">
          <a:xfrm>
            <a:off x="2304296" y="1187116"/>
            <a:ext cx="1325480" cy="2065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8" name="Rectangle 7"/>
          <p:cNvSpPr/>
          <p:nvPr/>
        </p:nvSpPr>
        <p:spPr bwMode="auto">
          <a:xfrm>
            <a:off x="5257800" y="1197142"/>
            <a:ext cx="1219200" cy="982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9" name="Rectangle 8"/>
          <p:cNvSpPr/>
          <p:nvPr/>
        </p:nvSpPr>
        <p:spPr bwMode="auto">
          <a:xfrm>
            <a:off x="2271962" y="1479884"/>
            <a:ext cx="1357814" cy="8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0" name="Rectangle 9"/>
          <p:cNvSpPr/>
          <p:nvPr/>
        </p:nvSpPr>
        <p:spPr bwMode="auto">
          <a:xfrm>
            <a:off x="2271962" y="1676400"/>
            <a:ext cx="1357814"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891" y="1187116"/>
            <a:ext cx="6629399" cy="526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490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3504" y="2819400"/>
            <a:ext cx="6029496" cy="1308100"/>
          </a:xfrm>
          <a:solidFill>
            <a:schemeClr val="bg1"/>
          </a:solidFill>
        </p:spPr>
        <p:txBody>
          <a:bodyPr/>
          <a:lstStyle/>
          <a:p>
            <a:pPr lvl="0" fontAlgn="base">
              <a:lnSpc>
                <a:spcPct val="90000"/>
              </a:lnSpc>
              <a:spcBef>
                <a:spcPct val="30000"/>
              </a:spcBef>
              <a:spcAft>
                <a:spcPct val="0"/>
              </a:spcAft>
              <a:defRPr/>
            </a:pPr>
            <a:r>
              <a:rPr lang="en-US" sz="4000" kern="0" dirty="0">
                <a:latin typeface="Arial" panose="020B0604020202020204" pitchFamily="34" charset="0"/>
                <a:cs typeface="Arial" panose="020B0604020202020204" pitchFamily="34" charset="0"/>
              </a:rPr>
              <a:t>Web Portal </a:t>
            </a:r>
            <a:r>
              <a:rPr lang="en-US" sz="4000" kern="0" dirty="0" smtClean="0">
                <a:latin typeface="Arial" panose="020B0604020202020204" pitchFamily="34" charset="0"/>
                <a:cs typeface="Arial" panose="020B0604020202020204" pitchFamily="34" charset="0"/>
              </a:rPr>
              <a:t>Visuals of Various </a:t>
            </a:r>
            <a:r>
              <a:rPr lang="en-US" sz="4000" kern="0" dirty="0">
                <a:latin typeface="Arial" panose="020B0604020202020204" pitchFamily="34" charset="0"/>
                <a:cs typeface="Arial" panose="020B0604020202020204" pitchFamily="34" charset="0"/>
              </a:rPr>
              <a:t>Eligibility Screens</a:t>
            </a: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46980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143" y="73609"/>
            <a:ext cx="8229600" cy="1291473"/>
          </a:xfrm>
        </p:spPr>
        <p:txBody>
          <a:bodyPr>
            <a:normAutofit/>
          </a:bodyPr>
          <a:lstStyle/>
          <a:p>
            <a:r>
              <a:rPr lang="en-US" sz="3200" dirty="0">
                <a:latin typeface="Arial" panose="020B0604020202020204" pitchFamily="34" charset="0"/>
                <a:cs typeface="Arial" panose="020B0604020202020204" pitchFamily="34" charset="0"/>
              </a:rPr>
              <a:t>Justice-Involved Utilization of State Transitioned </a:t>
            </a:r>
            <a:r>
              <a:rPr lang="en-US" sz="3200" dirty="0" smtClean="0">
                <a:latin typeface="Arial" panose="020B0604020202020204" pitchFamily="34" charset="0"/>
                <a:cs typeface="Arial" panose="020B0604020202020204" pitchFamily="34" charset="0"/>
              </a:rPr>
              <a:t>(JUST) Eligibility </a:t>
            </a:r>
            <a:endParaRPr lang="en-US" sz="3200" dirty="0">
              <a:latin typeface="Arial" panose="020B0604020202020204" pitchFamily="34" charset="0"/>
              <a:cs typeface="Arial" panose="020B0604020202020204" pitchFamily="34" charset="0"/>
            </a:endParaRPr>
          </a:p>
        </p:txBody>
      </p:sp>
      <p:sp>
        <p:nvSpPr>
          <p:cNvPr id="2" name="Rectangle 1"/>
          <p:cNvSpPr/>
          <p:nvPr/>
        </p:nvSpPr>
        <p:spPr bwMode="auto">
          <a:xfrm flipV="1">
            <a:off x="3444353" y="4026366"/>
            <a:ext cx="1129590" cy="8000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3" name="Rectangle 2"/>
          <p:cNvSpPr/>
          <p:nvPr/>
        </p:nvSpPr>
        <p:spPr bwMode="auto">
          <a:xfrm>
            <a:off x="2304296" y="1187116"/>
            <a:ext cx="1325480" cy="2065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9" name="Rectangle 8"/>
          <p:cNvSpPr/>
          <p:nvPr/>
        </p:nvSpPr>
        <p:spPr bwMode="auto">
          <a:xfrm>
            <a:off x="2271962" y="1479884"/>
            <a:ext cx="1357814" cy="86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0" name="Rectangle 9"/>
          <p:cNvSpPr/>
          <p:nvPr/>
        </p:nvSpPr>
        <p:spPr bwMode="auto">
          <a:xfrm>
            <a:off x="2271962" y="1676400"/>
            <a:ext cx="1357814"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
        <p:nvSpPr>
          <p:cNvPr id="12" name="Rectangle 3"/>
          <p:cNvSpPr txBox="1">
            <a:spLocks noChangeArrowheads="1"/>
          </p:cNvSpPr>
          <p:nvPr/>
        </p:nvSpPr>
        <p:spPr bwMode="auto">
          <a:xfrm>
            <a:off x="304800" y="1290386"/>
            <a:ext cx="8763000" cy="1681414"/>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1588" lvl="1">
              <a:lnSpc>
                <a:spcPct val="90000"/>
              </a:lnSpc>
              <a:spcBef>
                <a:spcPct val="30000"/>
              </a:spcBef>
              <a:buSzPct val="75000"/>
              <a:defRPr/>
            </a:pPr>
            <a:r>
              <a:rPr lang="en-US" sz="1600" kern="0" dirty="0" smtClean="0">
                <a:latin typeface="Arial" panose="020B0604020202020204" pitchFamily="34" charset="0"/>
                <a:cs typeface="Arial" panose="020B0604020202020204" pitchFamily="34" charset="0"/>
              </a:rPr>
              <a:t>The client’s eligibility will be suspended for the date-of-service that you’re looking for. </a:t>
            </a:r>
          </a:p>
          <a:p>
            <a:pPr marL="1588" lvl="1">
              <a:lnSpc>
                <a:spcPct val="90000"/>
              </a:lnSpc>
              <a:spcBef>
                <a:spcPct val="30000"/>
              </a:spcBef>
              <a:buSzPct val="75000"/>
              <a:defRPr/>
            </a:pPr>
            <a:r>
              <a:rPr lang="en-US" sz="1600" kern="0" dirty="0" smtClean="0">
                <a:latin typeface="Arial" panose="020B0604020202020204" pitchFamily="34" charset="0"/>
                <a:cs typeface="Arial" panose="020B0604020202020204" pitchFamily="34" charset="0"/>
              </a:rPr>
              <a:t>Below is an example of the red text that will be seen above the Category of Eligibility Information section.  The COE displayed is the eligibility that is in place for the recipient upon incarceration. If you feel this eligibility suspension is an error, please contact the Provider Relations Help Desk via phone call at (800) 299-7304 or contact the NM Provider Support email inbox at </a:t>
            </a:r>
            <a:r>
              <a:rPr lang="en-US" sz="1600" kern="0" dirty="0" smtClean="0">
                <a:latin typeface="Arial" panose="020B0604020202020204" pitchFamily="34" charset="0"/>
                <a:cs typeface="Arial" panose="020B0604020202020204" pitchFamily="34" charset="0"/>
                <a:hlinkClick r:id="rId2"/>
              </a:rPr>
              <a:t>NMProviderSupport@conduent.com</a:t>
            </a:r>
            <a:r>
              <a:rPr lang="en-US" sz="1600" kern="0" dirty="0" smtClean="0">
                <a:latin typeface="Arial" panose="020B0604020202020204" pitchFamily="34" charset="0"/>
                <a:cs typeface="Arial" panose="020B0604020202020204" pitchFamily="34" charset="0"/>
              </a:rPr>
              <a:t>.</a:t>
            </a:r>
          </a:p>
          <a:p>
            <a:pPr marL="1588" lvl="1">
              <a:lnSpc>
                <a:spcPct val="90000"/>
              </a:lnSpc>
              <a:spcBef>
                <a:spcPct val="30000"/>
              </a:spcBef>
              <a:buSzPct val="75000"/>
              <a:defRPr/>
            </a:pPr>
            <a:r>
              <a:rPr lang="en-US" sz="1600" kern="0" dirty="0" smtClean="0">
                <a:latin typeface="Arial" panose="020B0604020202020204" pitchFamily="34" charset="0"/>
                <a:cs typeface="Arial" panose="020B0604020202020204" pitchFamily="34" charset="0"/>
              </a:rPr>
              <a:t>The JUST Health Program can be viewed here </a:t>
            </a:r>
            <a:r>
              <a:rPr lang="en-US" sz="1600" kern="0" dirty="0">
                <a:latin typeface="Arial" panose="020B0604020202020204" pitchFamily="34" charset="0"/>
                <a:cs typeface="Arial" panose="020B0604020202020204" pitchFamily="34" charset="0"/>
              </a:rPr>
              <a:t>in detail: </a:t>
            </a:r>
            <a:r>
              <a:rPr lang="en-US" sz="1600" kern="0" dirty="0" smtClean="0">
                <a:latin typeface="Arial" panose="020B0604020202020204" pitchFamily="34" charset="0"/>
                <a:cs typeface="Arial" panose="020B0604020202020204" pitchFamily="34" charset="0"/>
                <a:hlinkClick r:id="rId3"/>
              </a:rPr>
              <a:t>JUST Health Program</a:t>
            </a:r>
            <a:endParaRPr kumimoji="0" lang="en-US" sz="16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78" y="3200400"/>
            <a:ext cx="807593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645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Eligibility Inquiry COE 100</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3048000" y="990600"/>
            <a:ext cx="762000" cy="200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20574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800600" y="2057400"/>
            <a:ext cx="1295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286000" y="2286000"/>
            <a:ext cx="120716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286000" y="2514600"/>
            <a:ext cx="1207168" cy="13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bwMode="auto">
          <a:xfrm>
            <a:off x="3733800" y="4495801"/>
            <a:ext cx="1219200" cy="972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95400"/>
            <a:ext cx="6543675" cy="512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7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sz="4000" dirty="0">
                <a:latin typeface="Arial" panose="020B0604020202020204" pitchFamily="34" charset="0"/>
                <a:cs typeface="Arial" panose="020B0604020202020204" pitchFamily="34" charset="0"/>
              </a:rPr>
              <a:t>Example of COE 100 for full </a:t>
            </a:r>
            <a:r>
              <a:rPr lang="en-US" sz="4000" dirty="0" smtClean="0">
                <a:latin typeface="Arial" panose="020B0604020202020204" pitchFamily="34" charset="0"/>
                <a:cs typeface="Arial" panose="020B0604020202020204" pitchFamily="34" charset="0"/>
              </a:rPr>
              <a:t>Medicaid, No Lock-In</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No MCO</a:t>
            </a:r>
            <a:r>
              <a:rPr lang="en-US" dirty="0">
                <a:solidFill>
                  <a:schemeClr val="tx1"/>
                </a:solidFill>
              </a:rPr>
              <a:t/>
            </a:r>
            <a:br>
              <a:rPr lang="en-US" dirty="0">
                <a:solidFill>
                  <a:schemeClr val="tx1"/>
                </a:solidFill>
              </a:rPr>
            </a:br>
            <a:endParaRPr lang="en-US" dirty="0"/>
          </a:p>
        </p:txBody>
      </p:sp>
      <p:sp>
        <p:nvSpPr>
          <p:cNvPr id="10" name="Rectangle 9"/>
          <p:cNvSpPr/>
          <p:nvPr/>
        </p:nvSpPr>
        <p:spPr bwMode="auto">
          <a:xfrm>
            <a:off x="3505200" y="3962400"/>
            <a:ext cx="1447800" cy="114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10577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9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19400" y="2971800"/>
            <a:ext cx="6324600" cy="1143000"/>
          </a:xfrm>
          <a:solidFill>
            <a:schemeClr val="bg1"/>
          </a:solidFill>
        </p:spPr>
        <p:txBody>
          <a:bodyPr/>
          <a:lstStyle/>
          <a:p>
            <a:r>
              <a:rPr lang="en-US" sz="5400" dirty="0" smtClean="0">
                <a:solidFill>
                  <a:schemeClr val="tx1"/>
                </a:solidFill>
                <a:latin typeface="Arial" panose="020B0604020202020204" pitchFamily="34" charset="0"/>
                <a:cs typeface="Arial" panose="020B0604020202020204" pitchFamily="34" charset="0"/>
              </a:rPr>
              <a:t>Eligibility Inquiry</a:t>
            </a:r>
            <a:endParaRPr lang="en-US" sz="5400" dirty="0">
              <a:solidFill>
                <a:schemeClr val="tx1"/>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err="1" smtClean="0"/>
              <a:t>Conduent</a:t>
            </a:r>
            <a:r>
              <a:rPr lang="en-US" dirty="0" smtClean="0"/>
              <a:t> </a:t>
            </a:r>
          </a:p>
          <a:p>
            <a:r>
              <a:rPr lang="en-US" dirty="0" smtClean="0"/>
              <a:t>Government Healthcare Solutions</a:t>
            </a:r>
            <a:endParaRPr lang="en-US" dirty="0"/>
          </a:p>
        </p:txBody>
      </p:sp>
    </p:spTree>
    <p:extLst>
      <p:ext uri="{BB962C8B-B14F-4D97-AF65-F5344CB8AC3E}">
        <p14:creationId xmlns:p14="http://schemas.microsoft.com/office/powerpoint/2010/main" val="151642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Arial" panose="020B0604020202020204" pitchFamily="34" charset="0"/>
                <a:cs typeface="Arial" panose="020B0604020202020204" pitchFamily="34" charset="0"/>
              </a:rPr>
              <a:t>Eligibility Inquiry – Third Party Liability (TPL)</a:t>
            </a:r>
            <a:endParaRPr lang="en-US" sz="3200"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066800"/>
            <a:ext cx="687705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070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Eligibility History on the Portal</a:t>
            </a:r>
            <a:endParaRPr lang="en-US" dirty="0">
              <a:latin typeface="Arial" panose="020B0604020202020204" pitchFamily="34" charset="0"/>
              <a:cs typeface="Arial" panose="020B0604020202020204" pitchFamily="34" charset="0"/>
            </a:endParaRPr>
          </a:p>
        </p:txBody>
      </p:sp>
      <p:cxnSp>
        <p:nvCxnSpPr>
          <p:cNvPr id="7" name="Straight Arrow Connector 6"/>
          <p:cNvCxnSpPr/>
          <p:nvPr/>
        </p:nvCxnSpPr>
        <p:spPr bwMode="auto">
          <a:xfrm flipV="1">
            <a:off x="3352800" y="2209800"/>
            <a:ext cx="0" cy="152400"/>
          </a:xfrm>
          <a:prstGeom prst="straightConnector1">
            <a:avLst/>
          </a:prstGeom>
          <a:solidFill>
            <a:schemeClr val="folHlink"/>
          </a:solidFill>
          <a:ln w="9525" cap="flat" cmpd="sng" algn="ctr">
            <a:noFill/>
            <a:prstDash val="solid"/>
            <a:round/>
            <a:headEnd type="none" w="med" len="med"/>
            <a:tailEnd type="arrow"/>
          </a:ln>
          <a:effectLst/>
        </p:spPr>
      </p:cxnSp>
      <p:cxnSp>
        <p:nvCxnSpPr>
          <p:cNvPr id="15" name="Straight Arrow Connector 14"/>
          <p:cNvCxnSpPr/>
          <p:nvPr/>
        </p:nvCxnSpPr>
        <p:spPr bwMode="auto">
          <a:xfrm>
            <a:off x="2514600" y="2514600"/>
            <a:ext cx="1295400" cy="1143000"/>
          </a:xfrm>
          <a:prstGeom prst="straightConnector1">
            <a:avLst/>
          </a:prstGeom>
          <a:solidFill>
            <a:schemeClr val="folHlink"/>
          </a:solidFill>
          <a:ln w="9525" cap="flat" cmpd="sng" algn="ctr">
            <a:noFill/>
            <a:prstDash val="solid"/>
            <a:round/>
            <a:headEnd type="none" w="med" len="med"/>
            <a:tailEnd type="arrow"/>
          </a:ln>
          <a:effectLst/>
        </p:spPr>
      </p:cxnSp>
      <p:cxnSp>
        <p:nvCxnSpPr>
          <p:cNvPr id="18" name="Straight Arrow Connector 17"/>
          <p:cNvCxnSpPr/>
          <p:nvPr/>
        </p:nvCxnSpPr>
        <p:spPr bwMode="auto">
          <a:xfrm>
            <a:off x="2590800" y="2362200"/>
            <a:ext cx="0" cy="762000"/>
          </a:xfrm>
          <a:prstGeom prst="straightConnector1">
            <a:avLst/>
          </a:prstGeom>
          <a:solidFill>
            <a:schemeClr val="folHlink"/>
          </a:solidFill>
          <a:ln w="9525" cap="flat" cmpd="sng" algn="ctr">
            <a:noFill/>
            <a:prstDash val="solid"/>
            <a:round/>
            <a:headEnd type="none" w="med" len="med"/>
            <a:tailEnd type="arrow"/>
          </a:ln>
          <a:effectLst/>
        </p:spPr>
      </p:cxnSp>
      <p:cxnSp>
        <p:nvCxnSpPr>
          <p:cNvPr id="22" name="Straight Arrow Connector 21"/>
          <p:cNvCxnSpPr/>
          <p:nvPr/>
        </p:nvCxnSpPr>
        <p:spPr bwMode="auto">
          <a:xfrm>
            <a:off x="1447800" y="2286000"/>
            <a:ext cx="1219200" cy="533400"/>
          </a:xfrm>
          <a:prstGeom prst="straightConnector1">
            <a:avLst/>
          </a:prstGeom>
          <a:solidFill>
            <a:schemeClr val="folHlink"/>
          </a:solidFill>
          <a:ln w="9525" cap="flat" cmpd="sng" algn="ctr">
            <a:noFill/>
            <a:prstDash val="solid"/>
            <a:round/>
            <a:headEnd type="none" w="med" len="med"/>
            <a:tailEnd type="arrow"/>
          </a:ln>
          <a:effectLst/>
        </p:spPr>
      </p:cxnSp>
      <p:cxnSp>
        <p:nvCxnSpPr>
          <p:cNvPr id="25" name="Straight Arrow Connector 24"/>
          <p:cNvCxnSpPr/>
          <p:nvPr/>
        </p:nvCxnSpPr>
        <p:spPr bwMode="auto">
          <a:xfrm>
            <a:off x="5562600" y="6248400"/>
            <a:ext cx="914400" cy="914400"/>
          </a:xfrm>
          <a:prstGeom prst="straightConnector1">
            <a:avLst/>
          </a:prstGeom>
          <a:solidFill>
            <a:schemeClr val="folHlink"/>
          </a:solidFill>
          <a:ln w="9525" cap="flat" cmpd="sng" algn="ctr">
            <a:noFill/>
            <a:prstDash val="solid"/>
            <a:round/>
            <a:headEnd type="none" w="med" len="med"/>
            <a:tailEnd type="arrow"/>
          </a:ln>
          <a:effectLst/>
        </p:spPr>
      </p:cxnSp>
      <p:cxnSp>
        <p:nvCxnSpPr>
          <p:cNvPr id="28" name="Straight Arrow Connector 27"/>
          <p:cNvCxnSpPr/>
          <p:nvPr/>
        </p:nvCxnSpPr>
        <p:spPr bwMode="auto">
          <a:xfrm>
            <a:off x="2743200" y="2209800"/>
            <a:ext cx="990600" cy="782598"/>
          </a:xfrm>
          <a:prstGeom prst="straightConnector1">
            <a:avLst/>
          </a:prstGeom>
          <a:solidFill>
            <a:schemeClr val="folHlink"/>
          </a:solidFill>
          <a:ln w="9525" cap="flat" cmpd="sng" algn="ctr">
            <a:noFill/>
            <a:prstDash val="solid"/>
            <a:round/>
            <a:headEnd type="none" w="med" len="med"/>
            <a:tailEnd type="arrow"/>
          </a:ln>
          <a:effectLst/>
        </p:spPr>
      </p:cxnSp>
      <p:cxnSp>
        <p:nvCxnSpPr>
          <p:cNvPr id="1050" name="Straight Arrow Connector 1049"/>
          <p:cNvCxnSpPr/>
          <p:nvPr/>
        </p:nvCxnSpPr>
        <p:spPr bwMode="auto">
          <a:xfrm flipH="1" flipV="1">
            <a:off x="4572000" y="2077998"/>
            <a:ext cx="381000" cy="1122402"/>
          </a:xfrm>
          <a:prstGeom prst="straightConnector1">
            <a:avLst/>
          </a:prstGeom>
          <a:solidFill>
            <a:schemeClr val="folHlink"/>
          </a:solidFill>
          <a:ln w="9525" cap="flat" cmpd="sng" algn="ctr">
            <a:noFill/>
            <a:prstDash val="solid"/>
            <a:round/>
            <a:headEnd type="none" w="med" len="med"/>
            <a:tailEnd type="arrow"/>
          </a:ln>
          <a:effectLst/>
        </p:spPr>
      </p:cxnSp>
      <p:cxnSp>
        <p:nvCxnSpPr>
          <p:cNvPr id="1061" name="Straight Arrow Connector 1060"/>
          <p:cNvCxnSpPr/>
          <p:nvPr/>
        </p:nvCxnSpPr>
        <p:spPr bwMode="auto">
          <a:xfrm>
            <a:off x="4581525" y="2077998"/>
            <a:ext cx="180975" cy="436602"/>
          </a:xfrm>
          <a:prstGeom prst="straightConnector1">
            <a:avLst/>
          </a:prstGeom>
          <a:solidFill>
            <a:schemeClr val="folHlink"/>
          </a:solidFill>
          <a:ln w="9525" cap="flat" cmpd="sng" algn="ctr">
            <a:noFill/>
            <a:prstDash val="solid"/>
            <a:round/>
            <a:headEnd type="none" w="med" len="med"/>
            <a:tailEnd type="arrow"/>
          </a:ln>
          <a:effectLst/>
        </p:spPr>
      </p:cxnSp>
      <p:cxnSp>
        <p:nvCxnSpPr>
          <p:cNvPr id="1071" name="Straight Arrow Connector 1070"/>
          <p:cNvCxnSpPr/>
          <p:nvPr/>
        </p:nvCxnSpPr>
        <p:spPr bwMode="auto">
          <a:xfrm>
            <a:off x="3810000" y="2514600"/>
            <a:ext cx="1143000" cy="610327"/>
          </a:xfrm>
          <a:prstGeom prst="straightConnector1">
            <a:avLst/>
          </a:prstGeom>
          <a:solidFill>
            <a:schemeClr val="folHlink"/>
          </a:solidFill>
          <a:ln w="9525" cap="flat" cmpd="sng" algn="ctr">
            <a:noFill/>
            <a:prstDash val="solid"/>
            <a:round/>
            <a:headEnd type="none" w="med" len="med"/>
            <a:tailEnd type="arrow"/>
          </a:ln>
          <a:effectLst/>
        </p:spPr>
      </p:cxnSp>
      <p:cxnSp>
        <p:nvCxnSpPr>
          <p:cNvPr id="1077" name="Straight Arrow Connector 1076"/>
          <p:cNvCxnSpPr/>
          <p:nvPr/>
        </p:nvCxnSpPr>
        <p:spPr bwMode="auto">
          <a:xfrm flipH="1">
            <a:off x="3733800" y="2362200"/>
            <a:ext cx="152400" cy="838200"/>
          </a:xfrm>
          <a:prstGeom prst="straightConnector1">
            <a:avLst/>
          </a:prstGeom>
          <a:solidFill>
            <a:schemeClr val="folHlink"/>
          </a:solidFill>
          <a:ln w="9525" cap="flat" cmpd="sng" algn="ctr">
            <a:noFill/>
            <a:prstDash val="solid"/>
            <a:round/>
            <a:headEnd type="none" w="med" len="med"/>
            <a:tailEnd type="arrow"/>
          </a:ln>
          <a:effectLst/>
        </p:spPr>
      </p:cxnSp>
      <p:cxnSp>
        <p:nvCxnSpPr>
          <p:cNvPr id="1081" name="Straight Arrow Connector 1080"/>
          <p:cNvCxnSpPr/>
          <p:nvPr/>
        </p:nvCxnSpPr>
        <p:spPr bwMode="auto">
          <a:xfrm>
            <a:off x="3810000" y="2482012"/>
            <a:ext cx="1066800" cy="675501"/>
          </a:xfrm>
          <a:prstGeom prst="straightConnector1">
            <a:avLst/>
          </a:prstGeom>
          <a:solidFill>
            <a:schemeClr val="folHlink"/>
          </a:solidFill>
          <a:ln w="9525" cap="flat" cmpd="sng" algn="ctr">
            <a:noFill/>
            <a:prstDash val="solid"/>
            <a:round/>
            <a:headEnd type="none" w="med" len="med"/>
            <a:tailEnd type="arrow"/>
          </a:ln>
          <a:effectLst/>
        </p:spPr>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33475"/>
            <a:ext cx="7429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660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329266"/>
            <a:ext cx="7877969" cy="604573"/>
          </a:xfrm>
          <a:noFill/>
        </p:spPr>
        <p:txBody>
          <a:bodyPr lIns="91435" tIns="45718" rIns="91435" bIns="45718">
            <a:noAutofit/>
          </a:bodyPr>
          <a:lstStyle/>
          <a:p>
            <a:r>
              <a:rPr lang="en-US" sz="2000" dirty="0">
                <a:solidFill>
                  <a:srgbClr val="000000"/>
                </a:solidFill>
                <a:latin typeface="Arial" panose="020B0604020202020204" pitchFamily="34" charset="0"/>
                <a:cs typeface="Arial" panose="020B0604020202020204" pitchFamily="34" charset="0"/>
              </a:rPr>
              <a:t>New Mexico Medicaid Resources</a:t>
            </a:r>
            <a:endParaRPr lang="en-US" sz="3600"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429420" y="1933839"/>
            <a:ext cx="7839472" cy="4422513"/>
          </a:xfrm>
          <a:prstGeom prst="rect">
            <a:avLst/>
          </a:prstGeom>
          <a:solidFill>
            <a:schemeClr val="bg1"/>
          </a:solidFill>
          <a:ln w="9525">
            <a:noFill/>
            <a:miter lim="800000"/>
            <a:headEnd/>
            <a:tailEnd/>
          </a:ln>
          <a:effectLst/>
        </p:spPr>
        <p:txBody>
          <a:bodyPr vert="horz" wrap="square" lIns="64002" tIns="32001" rIns="64002" bIns="32001" numCol="1" anchor="t" anchorCtr="0" compatLnSpc="1">
            <a:prstTxWarp prst="textNoShape">
              <a:avLst/>
            </a:prstTxWarp>
          </a:bodyPr>
          <a:lstStyle/>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 Mexico Medicaid Online</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Information</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Login Screen Notices</a:t>
            </a:r>
          </a:p>
          <a:p>
            <a:pPr marL="597793" lvl="3" indent="-240006" defTabSz="457131">
              <a:lnSpc>
                <a:spcPct val="150000"/>
              </a:lnSpc>
              <a:spcBef>
                <a:spcPts val="420"/>
              </a:spcBef>
              <a:buSzPct val="75000"/>
            </a:pPr>
            <a:r>
              <a:rPr lang="en-US" sz="1400" dirty="0">
                <a:solidFill>
                  <a:prstClr val="black"/>
                </a:solidFill>
                <a:latin typeface="Arial" panose="020B0604020202020204" pitchFamily="34" charset="0"/>
                <a:cs typeface="Arial" panose="020B0604020202020204" pitchFamily="34" charset="0"/>
              </a:rPr>
              <a:t>Provider E-News Newsletters</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Medicaid Provider Relations Call Center</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Communication Updates </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Field Representative</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Provider Webinars</a:t>
            </a:r>
          </a:p>
          <a:p>
            <a:pPr marL="320008" indent="-320008" defTabSz="457131">
              <a:lnSpc>
                <a:spcPct val="150000"/>
              </a:lnSpc>
              <a:spcBef>
                <a:spcPts val="420"/>
              </a:spcBef>
              <a:spcAft>
                <a:spcPts val="420"/>
              </a:spcAft>
              <a:buSzPct val="7500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Open Forums and Live Training Sessions</a:t>
            </a:r>
          </a:p>
          <a:p>
            <a:pPr algn="r" defTabSz="457131">
              <a:buSzPct val="75000"/>
            </a:pPr>
            <a:endParaRPr lang="en-US" sz="1300" i="1" dirty="0" smtClean="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smtClean="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a:solidFill>
                <a:prstClr val="black"/>
              </a:solidFill>
              <a:latin typeface="Arial" panose="020B0604020202020204" pitchFamily="34" charset="0"/>
              <a:cs typeface="Arial" panose="020B0604020202020204" pitchFamily="34" charset="0"/>
            </a:endParaRPr>
          </a:p>
          <a:p>
            <a:pPr algn="r" defTabSz="457131">
              <a:buSzPct val="75000"/>
            </a:pPr>
            <a:endParaRPr lang="en-US" sz="1300" i="1" dirty="0" smtClean="0">
              <a:solidFill>
                <a:prstClr val="black"/>
              </a:solidFill>
              <a:latin typeface="Arial" panose="020B0604020202020204" pitchFamily="34" charset="0"/>
              <a:cs typeface="Arial" panose="020B0604020202020204" pitchFamily="34" charset="0"/>
            </a:endParaRPr>
          </a:p>
          <a:p>
            <a:pPr algn="r" defTabSz="457131">
              <a:buSzPct val="75000"/>
            </a:pPr>
            <a:r>
              <a:rPr lang="en-US" sz="1300" i="1" dirty="0" smtClean="0">
                <a:solidFill>
                  <a:prstClr val="black"/>
                </a:solidFill>
                <a:latin typeface="Arial" panose="020B0604020202020204" pitchFamily="34" charset="0"/>
                <a:cs typeface="Arial" panose="020B0604020202020204" pitchFamily="34" charset="0"/>
              </a:rPr>
              <a:t>Continued </a:t>
            </a:r>
            <a:r>
              <a:rPr lang="en-US" sz="1300" i="1" dirty="0">
                <a:solidFill>
                  <a:prstClr val="black"/>
                </a:solidFill>
                <a:latin typeface="Arial" panose="020B0604020202020204" pitchFamily="34" charset="0"/>
                <a:cs typeface="Arial" panose="020B0604020202020204" pitchFamily="34" charset="0"/>
              </a:rPr>
              <a:t>on next page . . . </a:t>
            </a:r>
            <a:endParaRPr lang="en-US" sz="1300" i="1" dirty="0">
              <a:solidFill>
                <a:srgbClr val="00837B">
                  <a:lumMod val="50000"/>
                </a:srgbClr>
              </a:solidFill>
              <a:latin typeface="Arial" panose="020B0604020202020204" pitchFamily="34" charset="0"/>
              <a:cs typeface="Arial" panose="020B0604020202020204" pitchFamily="34" charset="0"/>
            </a:endParaRPr>
          </a:p>
          <a:p>
            <a:pPr defTabSz="457131"/>
            <a:r>
              <a:rPr lang="en-US" sz="1300" dirty="0">
                <a:solidFill>
                  <a:srgbClr val="00837B">
                    <a:lumMod val="50000"/>
                  </a:srgbClr>
                </a:solidFill>
                <a:latin typeface="Arial" panose="020B0604020202020204" pitchFamily="34" charset="0"/>
                <a:cs typeface="Arial" panose="020B0604020202020204" pitchFamily="34" charset="0"/>
              </a:rPr>
              <a:t> </a:t>
            </a:r>
          </a:p>
          <a:p>
            <a:pPr marL="240006" indent="-240006" defTabSz="640016" fontAlgn="base">
              <a:lnSpc>
                <a:spcPct val="150000"/>
              </a:lnSpc>
              <a:spcBef>
                <a:spcPts val="420"/>
              </a:spcBef>
              <a:spcAft>
                <a:spcPts val="420"/>
              </a:spcAft>
              <a:buFont typeface="Arial" pitchFamily="34" charset="0"/>
              <a:buChar char="•"/>
              <a:defRPr/>
            </a:pPr>
            <a:endParaRPr lang="en-US" sz="1300" i="1" kern="0" dirty="0">
              <a:solidFill>
                <a:prstClr val="black"/>
              </a:solidFill>
              <a:latin typeface="Arial" panose="020B0604020202020204" pitchFamily="34" charset="0"/>
              <a:cs typeface="Arial" panose="020B0604020202020204" pitchFamily="34" charset="0"/>
            </a:endParaRPr>
          </a:p>
          <a:p>
            <a:pPr lvl="1" defTabSz="457131"/>
            <a:r>
              <a:rPr lang="en-US" sz="1300" dirty="0">
                <a:solidFill>
                  <a:prstClr val="black"/>
                </a:solidFill>
                <a:latin typeface="Arial" panose="020B0604020202020204" pitchFamily="34" charset="0"/>
                <a:cs typeface="Arial" panose="020B0604020202020204" pitchFamily="34" charset="0"/>
              </a:rPr>
              <a:t/>
            </a:r>
            <a:br>
              <a:rPr lang="en-US" sz="1300" dirty="0">
                <a:solidFill>
                  <a:prstClr val="black"/>
                </a:solidFill>
                <a:latin typeface="Arial" panose="020B0604020202020204" pitchFamily="34" charset="0"/>
                <a:cs typeface="Arial" panose="020B0604020202020204" pitchFamily="34" charset="0"/>
              </a:rPr>
            </a:br>
            <a:r>
              <a:rPr lang="en-US" sz="1300" dirty="0">
                <a:solidFill>
                  <a:prstClr val="black"/>
                </a:solidFill>
                <a:latin typeface="Arial" panose="020B0604020202020204" pitchFamily="34" charset="0"/>
                <a:cs typeface="Arial" panose="020B0604020202020204" pitchFamily="34" charset="0"/>
              </a:rPr>
              <a:t/>
            </a:r>
            <a:br>
              <a:rPr lang="en-US" sz="1300" dirty="0">
                <a:solidFill>
                  <a:prstClr val="black"/>
                </a:solidFill>
                <a:latin typeface="Arial" panose="020B0604020202020204" pitchFamily="34" charset="0"/>
                <a:cs typeface="Arial" panose="020B0604020202020204" pitchFamily="34" charset="0"/>
              </a:rPr>
            </a:br>
            <a:endParaRPr lang="en-US" sz="13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0000"/>
              </a:solidFill>
              <a:latin typeface="Arial" panose="020B0604020202020204" pitchFamily="34" charset="0"/>
              <a:cs typeface="Arial" panose="020B0604020202020204" pitchFamily="34" charset="0"/>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FF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08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1"/>
            <a:ext cx="7877969" cy="833342"/>
          </a:xfrm>
          <a:noFill/>
        </p:spPr>
        <p:txBody>
          <a:bodyPr lIns="91435" tIns="45718" rIns="91435" bIns="45718"/>
          <a:lstStyle/>
          <a:p>
            <a:r>
              <a:rPr lang="en-US" sz="2200" dirty="0">
                <a:latin typeface="Arial" panose="020B0604020202020204" pitchFamily="34" charset="0"/>
                <a:cs typeface="Arial" panose="020B0604020202020204" pitchFamily="34" charset="0"/>
              </a:rPr>
              <a:t>New Mexico Medicaid Resources </a:t>
            </a:r>
            <a:r>
              <a:rPr lang="en-US" sz="2000" i="1" dirty="0">
                <a:latin typeface="Arial" panose="020B0604020202020204" pitchFamily="34" charset="0"/>
                <a:cs typeface="Arial" panose="020B0604020202020204" pitchFamily="34" charset="0"/>
              </a:rPr>
              <a:t>Continued</a:t>
            </a:r>
          </a:p>
        </p:txBody>
      </p:sp>
      <p:sp>
        <p:nvSpPr>
          <p:cNvPr id="10" name="Rectangle 3"/>
          <p:cNvSpPr txBox="1">
            <a:spLocks noChangeArrowheads="1"/>
          </p:cNvSpPr>
          <p:nvPr/>
        </p:nvSpPr>
        <p:spPr bwMode="auto">
          <a:xfrm>
            <a:off x="429420" y="1933838"/>
            <a:ext cx="7839472" cy="4305038"/>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New Mexico Medicaid Portal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3"/>
              </a:rPr>
              <a:t>https://nmmedicaid.portal.conduent.com/static/index.htm</a:t>
            </a:r>
            <a:r>
              <a:rPr lang="en-US" sz="900" dirty="0">
                <a:latin typeface="Arial" panose="020B0604020202020204" pitchFamily="34" charset="0"/>
                <a:cs typeface="Arial" panose="020B0604020202020204" pitchFamily="34" charset="0"/>
              </a:rPr>
              <a:t> </a:t>
            </a:r>
          </a:p>
          <a:p>
            <a:r>
              <a:rPr lang="en-US" sz="900" dirty="0">
                <a:latin typeface="Arial" panose="020B0604020202020204" pitchFamily="34" charset="0"/>
                <a:cs typeface="Arial" panose="020B0604020202020204" pitchFamily="34" charset="0"/>
              </a:rPr>
              <a:t>Claim Inquiries, Eligibility Verification, Electronic Claim Submission, Provider Manuals, E-News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NM Human Services Department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4"/>
              </a:rPr>
              <a:t>http://www.hsd.state.nm.us/mad/</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Supplements, Memos, Provider Billing Packets and Policy</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Medical Assistance Division </a:t>
            </a:r>
            <a:r>
              <a:rPr lang="en-US" sz="900" dirty="0">
                <a:latin typeface="Arial" panose="020B0604020202020204" pitchFamily="34" charset="0"/>
                <a:cs typeface="Arial" panose="020B0604020202020204" pitchFamily="34" charset="0"/>
              </a:rPr>
              <a:t>– PE Program Staff – </a:t>
            </a:r>
            <a:r>
              <a:rPr lang="en-US" sz="900" dirty="0">
                <a:latin typeface="Arial" panose="020B0604020202020204" pitchFamily="34" charset="0"/>
                <a:cs typeface="Arial" panose="020B0604020202020204" pitchFamily="34" charset="0"/>
                <a:hlinkClick r:id="rId5"/>
              </a:rPr>
              <a:t>HSD.PEDeterminers@state.nm.us</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Assistance with PE Applications, PE Determinations, MAD 070, PE Training, PE Certification </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Conduent Provider Relations Call Center </a:t>
            </a:r>
            <a:r>
              <a:rPr lang="en-US" sz="900" dirty="0">
                <a:latin typeface="Arial" panose="020B0604020202020204" pitchFamily="34" charset="0"/>
                <a:cs typeface="Arial" panose="020B0604020202020204" pitchFamily="34" charset="0"/>
              </a:rPr>
              <a:t>– (800) 299 - 7304 option 6 or (505) 246 - 0710 option 6. </a:t>
            </a:r>
          </a:p>
          <a:p>
            <a:r>
              <a:rPr lang="en-US" sz="900" dirty="0">
                <a:latin typeface="Arial" panose="020B0604020202020204" pitchFamily="34" charset="0"/>
                <a:cs typeface="Arial" panose="020B0604020202020204" pitchFamily="34" charset="0"/>
              </a:rPr>
              <a:t>Claim Status, Eligibility, Prior Authorization, Medicaid Updates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Conduent Provider Relations Helpdesk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6"/>
              </a:rPr>
              <a:t>NMProviderSUPPORT@conduent.com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Claim research assistance and general Medicaid inquiries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Conduent HIPAA Helpdesk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7"/>
              </a:rPr>
              <a:t>HIPAA.Desk.NM@conduent.com</a:t>
            </a:r>
            <a:r>
              <a:rPr lang="en-US" sz="900" dirty="0">
                <a:latin typeface="Arial" panose="020B0604020202020204" pitchFamily="34" charset="0"/>
                <a:cs typeface="Arial" panose="020B0604020202020204" pitchFamily="34" charset="0"/>
              </a:rP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Assistance on NM Web Portal, EDI inquiries, and Online Claim Submission with DDE (Direct Data Entry)</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Conduent Provider Enrollment Helpdesk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6"/>
              </a:rPr>
              <a:t>NMProviderSUPPORT@conduent.com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Provider Enrollment Applications, Forms &amp; Instructions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NM Medicaid Recipient Helpdesk </a:t>
            </a:r>
            <a:r>
              <a:rPr lang="en-US" sz="900" dirty="0">
                <a:latin typeface="Arial" panose="020B0604020202020204" pitchFamily="34" charset="0"/>
                <a:cs typeface="Arial" panose="020B0604020202020204" pitchFamily="34" charset="0"/>
              </a:rPr>
              <a:t>– (888) 997 – 2583 or (505) 247 – 1042</a:t>
            </a:r>
          </a:p>
          <a:p>
            <a:r>
              <a:rPr lang="en-US" sz="900" dirty="0">
                <a:latin typeface="Arial" panose="020B0604020202020204" pitchFamily="34" charset="0"/>
                <a:cs typeface="Arial" panose="020B0604020202020204" pitchFamily="34" charset="0"/>
              </a:rPr>
              <a:t>Eligibility inquiries, Fee-for-Service Replacement Medicaid Identification Card, Enroll or change a Managed Care Organization and Eligibility application status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Medical Assistance Division, Program Rules </a:t>
            </a:r>
            <a:r>
              <a:rPr lang="en-US" sz="90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hlinkClick r:id="rId8"/>
              </a:rPr>
              <a:t>http://www.hsd.state.nm.us/providers/rules-nm-administrative-code-.aspx</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NMAC for Programs administered by the Medical Assistance Division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
            </a:r>
            <a:br>
              <a:rPr lang="en-US" sz="900"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Yes New Mexico - </a:t>
            </a:r>
            <a:r>
              <a:rPr lang="en-US" sz="900" dirty="0">
                <a:latin typeface="Arial" panose="020B0604020202020204" pitchFamily="34" charset="0"/>
                <a:cs typeface="Arial" panose="020B0604020202020204" pitchFamily="34" charset="0"/>
                <a:hlinkClick r:id="rId9"/>
              </a:rPr>
              <a:t>https://www.yes.state.nm.us/yesnm/home/index</a:t>
            </a:r>
            <a:r>
              <a:rPr lang="en-US" sz="900" dirty="0">
                <a:latin typeface="Arial" panose="020B0604020202020204" pitchFamily="34" charset="0"/>
                <a:cs typeface="Arial" panose="020B0604020202020204" pitchFamily="34" charset="0"/>
              </a:rPr>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Apply, check, update, or renew Medical Assistance (Medicaid) benefits</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
            </a:r>
            <a:br>
              <a:rPr lang="en-US" sz="80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a:endParaRPr lang="en-US" dirty="0" smtClean="0">
              <a:solidFill>
                <a:srgbClr val="FF0000"/>
              </a:solidFill>
              <a:latin typeface="Arial" panose="020B0604020202020204" pitchFamily="34" charset="0"/>
              <a:cs typeface="Arial" panose="020B0604020202020204" pitchFamily="34" charset="0"/>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a:endParaRPr lang="en-US" dirty="0" smtClean="0">
              <a:solidFill>
                <a:srgbClr val="FFFFF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9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4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457200" y="990600"/>
            <a:ext cx="8458199"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Medicaid Web Portal Login</a:t>
            </a:r>
            <a:endParaRPr lang="en-US" sz="4400" strike="sngStrike" dirty="0">
              <a:latin typeface="Arial" panose="020B0604020202020204" pitchFamily="34" charset="0"/>
              <a:cs typeface="Arial" panose="020B0604020202020204" pitchFamily="34" charset="0"/>
            </a:endParaRPr>
          </a:p>
        </p:txBody>
      </p:sp>
      <p:sp>
        <p:nvSpPr>
          <p:cNvPr id="35" name="object 4"/>
          <p:cNvSpPr txBox="1"/>
          <p:nvPr/>
        </p:nvSpPr>
        <p:spPr>
          <a:xfrm>
            <a:off x="1447798" y="2261107"/>
            <a:ext cx="6553201" cy="253493"/>
          </a:xfrm>
          <a:prstGeom prst="rect">
            <a:avLst/>
          </a:prstGeom>
        </p:spPr>
        <p:txBody>
          <a:bodyPr wrap="square" lIns="0" tIns="0" rIns="0" bIns="0" rtlCol="0">
            <a:noAutofit/>
          </a:bodyPr>
          <a:lstStyle/>
          <a:p>
            <a:pPr marL="12700" algn="ctr">
              <a:lnSpc>
                <a:spcPts val="1535"/>
              </a:lnSpc>
              <a:spcBef>
                <a:spcPts val="76"/>
              </a:spcBef>
            </a:pPr>
            <a:r>
              <a:rPr lang="en-US" sz="2000" dirty="0">
                <a:latin typeface="Arial"/>
                <a:cs typeface="Arial"/>
                <a:hlinkClick r:id="rId3"/>
              </a:rPr>
              <a:t>https://</a:t>
            </a:r>
            <a:r>
              <a:rPr lang="en-US" sz="2000" dirty="0" smtClean="0">
                <a:latin typeface="Arial"/>
                <a:cs typeface="Arial"/>
                <a:hlinkClick r:id="rId3"/>
              </a:rPr>
              <a:t>nmmedicaid.portal.conduent.com/static/index.htm</a:t>
            </a:r>
            <a:endParaRPr lang="en-US" sz="2000" dirty="0" smtClean="0">
              <a:latin typeface="Arial"/>
              <a:cs typeface="Arial"/>
            </a:endParaRPr>
          </a:p>
          <a:p>
            <a:pPr marL="12700" algn="ctr">
              <a:lnSpc>
                <a:spcPts val="1535"/>
              </a:lnSpc>
              <a:spcBef>
                <a:spcPts val="76"/>
              </a:spcBef>
            </a:pPr>
            <a:endParaRPr sz="2000" dirty="0">
              <a:latin typeface="Arial"/>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1" y="2514600"/>
            <a:ext cx="83724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9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0999" y="982039"/>
            <a:ext cx="8382000"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How to Register</a:t>
            </a:r>
            <a:endParaRPr lang="en-US" sz="44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793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 y="1905000"/>
            <a:ext cx="761047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8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47675" y="990600"/>
            <a:ext cx="4312047" cy="779727"/>
          </a:xfrm>
          <a:noFill/>
        </p:spPr>
        <p:txBody>
          <a:bodyPr>
            <a:normAutofit/>
          </a:bodyPr>
          <a:lstStyle/>
          <a:p>
            <a:r>
              <a:rPr lang="en-US" sz="4400" dirty="0">
                <a:latin typeface="Arial" panose="020B0604020202020204" pitchFamily="34" charset="0"/>
                <a:cs typeface="Arial" panose="020B0604020202020204" pitchFamily="34" charset="0"/>
              </a:rPr>
              <a:t>Eligibility Inquiry</a:t>
            </a:r>
            <a:endParaRPr lang="en-US" sz="6600"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60350" y="1909762"/>
            <a:ext cx="7839472"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41142" lvl="1" indent="-240030">
              <a:lnSpc>
                <a:spcPct val="90000"/>
              </a:lnSpc>
              <a:spcBef>
                <a:spcPct val="30000"/>
              </a:spcBef>
              <a:buSzPct val="75000"/>
              <a:buFont typeface="Arial" panose="020B0604020202020204" pitchFamily="34" charset="0"/>
              <a:buChar char="•"/>
              <a:defRPr/>
            </a:pPr>
            <a:endParaRPr lang="en-US" sz="1400" kern="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5505450" cy="3419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61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88528" y="990600"/>
            <a:ext cx="7877969" cy="703527"/>
          </a:xfrm>
          <a:noFill/>
        </p:spPr>
        <p:txBody>
          <a:bodyPr>
            <a:noAutofit/>
          </a:bodyPr>
          <a:lstStyle/>
          <a:p>
            <a:r>
              <a:rPr lang="en-US" sz="4400" dirty="0" smtClean="0">
                <a:solidFill>
                  <a:srgbClr val="000000"/>
                </a:solidFill>
                <a:latin typeface="Arial" panose="020B0604020202020204" pitchFamily="34" charset="0"/>
                <a:cs typeface="Arial" panose="020B0604020202020204" pitchFamily="34" charset="0"/>
              </a:rPr>
              <a:t>Initiating the Eligibility </a:t>
            </a:r>
            <a:r>
              <a:rPr lang="en-US" sz="4400" dirty="0">
                <a:solidFill>
                  <a:srgbClr val="000000"/>
                </a:solidFill>
                <a:latin typeface="Arial" panose="020B0604020202020204" pitchFamily="34" charset="0"/>
                <a:cs typeface="Arial" panose="020B0604020202020204" pitchFamily="34" charset="0"/>
              </a:rPr>
              <a:t>Inquiry</a:t>
            </a:r>
            <a:endParaRPr lang="en-US" sz="6600" dirty="0" smtClean="0">
              <a:latin typeface="Arial" panose="020B0604020202020204" pitchFamily="34" charset="0"/>
              <a:cs typeface="Arial" panose="020B0604020202020204" pitchFamily="34" charset="0"/>
            </a:endParaRPr>
          </a:p>
        </p:txBody>
      </p:sp>
      <p:sp>
        <p:nvSpPr>
          <p:cNvPr id="10" name="Rectangle 3"/>
          <p:cNvSpPr txBox="1">
            <a:spLocks noChangeArrowheads="1"/>
          </p:cNvSpPr>
          <p:nvPr/>
        </p:nvSpPr>
        <p:spPr bwMode="auto">
          <a:xfrm>
            <a:off x="298450" y="2009510"/>
            <a:ext cx="7839472"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algn="just" defTabSz="320040">
              <a:lnSpc>
                <a:spcPct val="150000"/>
              </a:lnSpc>
              <a:spcBef>
                <a:spcPts val="420"/>
              </a:spcBef>
              <a:spcAft>
                <a:spcPts val="420"/>
              </a:spcAft>
            </a:pPr>
            <a:r>
              <a:rPr lang="en-US" sz="2000" dirty="0">
                <a:solidFill>
                  <a:srgbClr val="000000"/>
                </a:solidFill>
                <a:latin typeface="Arial" panose="020B0604020202020204" pitchFamily="34" charset="0"/>
                <a:cs typeface="Arial" panose="020B0604020202020204" pitchFamily="34" charset="0"/>
              </a:rPr>
              <a:t>The system will default </a:t>
            </a:r>
            <a:r>
              <a:rPr lang="en-US" sz="2000" dirty="0" smtClean="0">
                <a:solidFill>
                  <a:srgbClr val="000000"/>
                </a:solidFill>
                <a:latin typeface="Arial" panose="020B0604020202020204" pitchFamily="34" charset="0"/>
                <a:cs typeface="Arial" panose="020B0604020202020204" pitchFamily="34" charset="0"/>
              </a:rPr>
              <a:t>to today’s date </a:t>
            </a:r>
            <a:r>
              <a:rPr lang="en-US" sz="2000" dirty="0">
                <a:solidFill>
                  <a:srgbClr val="000000"/>
                </a:solidFill>
                <a:latin typeface="Arial" panose="020B0604020202020204" pitchFamily="34" charset="0"/>
                <a:cs typeface="Arial" panose="020B0604020202020204" pitchFamily="34" charset="0"/>
              </a:rPr>
              <a:t>for </a:t>
            </a:r>
            <a:r>
              <a:rPr lang="en-US" sz="2000" dirty="0" smtClean="0">
                <a:solidFill>
                  <a:srgbClr val="000000"/>
                </a:solidFill>
                <a:latin typeface="Arial" panose="020B0604020202020204" pitchFamily="34" charset="0"/>
                <a:cs typeface="Arial" panose="020B0604020202020204" pitchFamily="34" charset="0"/>
              </a:rPr>
              <a:t>the date </a:t>
            </a:r>
            <a:r>
              <a:rPr lang="en-US" sz="2000" dirty="0">
                <a:solidFill>
                  <a:srgbClr val="000000"/>
                </a:solidFill>
                <a:latin typeface="Arial" panose="020B0604020202020204" pitchFamily="34" charset="0"/>
                <a:cs typeface="Arial" panose="020B0604020202020204" pitchFamily="34" charset="0"/>
              </a:rPr>
              <a:t>of </a:t>
            </a:r>
            <a:r>
              <a:rPr lang="en-US" sz="2000" dirty="0" smtClean="0">
                <a:solidFill>
                  <a:srgbClr val="000000"/>
                </a:solidFill>
                <a:latin typeface="Arial" panose="020B0604020202020204" pitchFamily="34" charset="0"/>
                <a:cs typeface="Arial" panose="020B0604020202020204" pitchFamily="34" charset="0"/>
              </a:rPr>
              <a:t>service (DOS).</a:t>
            </a: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You </a:t>
            </a:r>
            <a:r>
              <a:rPr lang="en-US" sz="2000" dirty="0">
                <a:solidFill>
                  <a:srgbClr val="000000"/>
                </a:solidFill>
                <a:latin typeface="Arial" panose="020B0604020202020204" pitchFamily="34" charset="0"/>
                <a:cs typeface="Arial" panose="020B0604020202020204" pitchFamily="34" charset="0"/>
              </a:rPr>
              <a:t>can use any DOS within the past 2 years</a:t>
            </a:r>
            <a:r>
              <a:rPr lang="en-US" sz="2000" dirty="0" smtClean="0">
                <a:solidFill>
                  <a:srgbClr val="000000"/>
                </a:solidFill>
                <a:latin typeface="Arial" panose="020B0604020202020204" pitchFamily="34" charset="0"/>
                <a:cs typeface="Arial" panose="020B0604020202020204" pitchFamily="34" charset="0"/>
              </a:rPr>
              <a:t>. Date </a:t>
            </a:r>
            <a:r>
              <a:rPr lang="en-US" sz="2000" dirty="0">
                <a:solidFill>
                  <a:srgbClr val="000000"/>
                </a:solidFill>
                <a:latin typeface="Arial" panose="020B0604020202020204" pitchFamily="34" charset="0"/>
                <a:cs typeface="Arial" panose="020B0604020202020204" pitchFamily="34" charset="0"/>
              </a:rPr>
              <a:t>spans can </a:t>
            </a:r>
            <a:r>
              <a:rPr lang="en-US" sz="2000" dirty="0" smtClean="0">
                <a:solidFill>
                  <a:srgbClr val="000000"/>
                </a:solidFill>
                <a:latin typeface="Arial" panose="020B0604020202020204" pitchFamily="34" charset="0"/>
                <a:cs typeface="Arial" panose="020B0604020202020204" pitchFamily="34" charset="0"/>
              </a:rPr>
              <a:t>also be </a:t>
            </a:r>
            <a:r>
              <a:rPr lang="en-US" sz="2000" dirty="0">
                <a:solidFill>
                  <a:srgbClr val="000000"/>
                </a:solidFill>
                <a:latin typeface="Arial" panose="020B0604020202020204" pitchFamily="34" charset="0"/>
                <a:cs typeface="Arial" panose="020B0604020202020204" pitchFamily="34" charset="0"/>
              </a:rPr>
              <a:t>used. </a:t>
            </a:r>
            <a:endParaRPr lang="en-US" sz="2000" dirty="0" smtClean="0">
              <a:solidFill>
                <a:srgbClr val="000000"/>
              </a:solidFill>
              <a:latin typeface="Arial" panose="020B0604020202020204" pitchFamily="34" charset="0"/>
              <a:cs typeface="Arial" panose="020B0604020202020204" pitchFamily="34" charset="0"/>
            </a:endParaRPr>
          </a:p>
          <a:p>
            <a:pPr algn="just" defTabSz="320040">
              <a:lnSpc>
                <a:spcPct val="150000"/>
              </a:lnSpc>
              <a:spcBef>
                <a:spcPts val="420"/>
              </a:spcBef>
              <a:spcAft>
                <a:spcPts val="420"/>
              </a:spcAft>
            </a:pPr>
            <a:r>
              <a:rPr lang="en-US" sz="2000" b="1" dirty="0" smtClean="0">
                <a:solidFill>
                  <a:srgbClr val="000000"/>
                </a:solidFill>
                <a:latin typeface="Arial" panose="020B0604020202020204" pitchFamily="34" charset="0"/>
                <a:cs typeface="Arial" panose="020B0604020202020204" pitchFamily="34" charset="0"/>
              </a:rPr>
              <a:t>Recipients </a:t>
            </a:r>
            <a:r>
              <a:rPr lang="en-US" sz="2000" b="1" dirty="0">
                <a:solidFill>
                  <a:srgbClr val="000000"/>
                </a:solidFill>
                <a:latin typeface="Arial" panose="020B0604020202020204" pitchFamily="34" charset="0"/>
                <a:cs typeface="Arial" panose="020B0604020202020204" pitchFamily="34" charset="0"/>
              </a:rPr>
              <a:t>can be searched </a:t>
            </a:r>
            <a:r>
              <a:rPr lang="en-US" sz="2000" b="1" dirty="0" smtClean="0">
                <a:solidFill>
                  <a:srgbClr val="000000"/>
                </a:solidFill>
                <a:latin typeface="Arial" panose="020B0604020202020204" pitchFamily="34" charset="0"/>
                <a:cs typeface="Arial" panose="020B0604020202020204" pitchFamily="34" charset="0"/>
              </a:rPr>
              <a:t>using one of the following:</a:t>
            </a:r>
            <a:endParaRPr lang="en-US" sz="2000" b="1" dirty="0">
              <a:solidFill>
                <a:srgbClr val="000000"/>
              </a:solidFill>
              <a:latin typeface="Arial" panose="020B0604020202020204" pitchFamily="34" charset="0"/>
              <a:cs typeface="Arial" panose="020B0604020202020204" pitchFamily="34" charset="0"/>
            </a:endParaRP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Recipient ID (this is the “SSN” style ID number, Medicaid ID, temporary SSN etc. 942XXXXXX</a:t>
            </a:r>
            <a:r>
              <a:rPr lang="en-US" sz="2000" dirty="0" smtClean="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SSN and date of </a:t>
            </a:r>
            <a:r>
              <a:rPr lang="en-US" sz="2000" dirty="0" smtClean="0">
                <a:solidFill>
                  <a:srgbClr val="000000"/>
                </a:solidFill>
                <a:latin typeface="Arial" panose="020B0604020202020204" pitchFamily="34" charset="0"/>
                <a:cs typeface="Arial" panose="020B0604020202020204" pitchFamily="34" charset="0"/>
              </a:rPr>
              <a:t>birth, or</a:t>
            </a:r>
            <a:endParaRPr lang="en-US" sz="2000" dirty="0">
              <a:solidFill>
                <a:srgbClr val="000000"/>
              </a:solidFill>
              <a:latin typeface="Arial" panose="020B0604020202020204" pitchFamily="34" charset="0"/>
              <a:cs typeface="Arial" panose="020B0604020202020204" pitchFamily="34" charset="0"/>
            </a:endParaRPr>
          </a:p>
          <a:p>
            <a:pPr marL="357823" lvl="3" indent="-115214" algn="just" defTabSz="320040">
              <a:lnSpc>
                <a:spcPct val="150000"/>
              </a:lnSpc>
              <a:spcAft>
                <a:spcPts val="420"/>
              </a:spcAft>
              <a:buFont typeface="Arial" pitchFamily="34" charset="0"/>
              <a:buChar char="•"/>
            </a:pPr>
            <a:r>
              <a:rPr lang="en-US" sz="2000" dirty="0">
                <a:solidFill>
                  <a:srgbClr val="000000"/>
                </a:solidFill>
                <a:latin typeface="Arial" panose="020B0604020202020204" pitchFamily="34" charset="0"/>
                <a:cs typeface="Arial" panose="020B0604020202020204" pitchFamily="34" charset="0"/>
              </a:rPr>
              <a:t>Last name, first name, date of birth (information needs to match what is </a:t>
            </a:r>
            <a:r>
              <a:rPr lang="en-US" sz="2000" dirty="0" smtClean="0">
                <a:solidFill>
                  <a:srgbClr val="000000"/>
                </a:solidFill>
                <a:latin typeface="Arial" panose="020B0604020202020204" pitchFamily="34" charset="0"/>
                <a:cs typeface="Arial" panose="020B0604020202020204" pitchFamily="34" charset="0"/>
              </a:rPr>
              <a:t>in </a:t>
            </a:r>
            <a:r>
              <a:rPr lang="en-US" sz="2000" dirty="0">
                <a:solidFill>
                  <a:srgbClr val="000000"/>
                </a:solidFill>
                <a:latin typeface="Arial" panose="020B0604020202020204" pitchFamily="34" charset="0"/>
                <a:cs typeface="Arial" panose="020B0604020202020204" pitchFamily="34" charset="0"/>
              </a:rPr>
              <a:t>the </a:t>
            </a:r>
            <a:r>
              <a:rPr lang="en-US" sz="2000" dirty="0" smtClean="0">
                <a:solidFill>
                  <a:srgbClr val="000000"/>
                </a:solidFill>
                <a:latin typeface="Arial" panose="020B0604020202020204" pitchFamily="34" charset="0"/>
                <a:cs typeface="Arial" panose="020B0604020202020204" pitchFamily="34" charset="0"/>
              </a:rPr>
              <a:t>eligibility system</a:t>
            </a:r>
            <a:r>
              <a:rPr lang="en-US" sz="20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7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88164" cy="1371599"/>
          </a:xfrm>
        </p:spPr>
        <p:txBody>
          <a:bodyPr>
            <a:noAutofit/>
          </a:bodyPr>
          <a:lstStyle/>
          <a:p>
            <a:r>
              <a:rPr lang="en-US" sz="3600" dirty="0">
                <a:latin typeface="Arial" panose="020B0604020202020204" pitchFamily="34" charset="0"/>
                <a:cs typeface="Arial" panose="020B0604020202020204" pitchFamily="34" charset="0"/>
              </a:rPr>
              <a:t>Checking Eligibility on the Web Portal</a:t>
            </a:r>
          </a:p>
        </p:txBody>
      </p:sp>
      <p:sp>
        <p:nvSpPr>
          <p:cNvPr id="5" name="Text Placeholder 4"/>
          <p:cNvSpPr>
            <a:spLocks noGrp="1"/>
          </p:cNvSpPr>
          <p:nvPr>
            <p:ph type="body" sz="quarter" idx="13"/>
          </p:nvPr>
        </p:nvSpPr>
        <p:spPr>
          <a:xfrm>
            <a:off x="325437" y="1883834"/>
            <a:ext cx="8045358" cy="2414189"/>
          </a:xfrm>
        </p:spPr>
        <p:txBody>
          <a:bodyPr>
            <a:normAutofit/>
          </a:bodyPr>
          <a:lstStyle/>
          <a:p>
            <a:r>
              <a:rPr lang="en-US" altLang="en-US" dirty="0">
                <a:latin typeface="Arial" panose="020B0604020202020204" pitchFamily="34" charset="0"/>
                <a:cs typeface="Arial" panose="020B0604020202020204" pitchFamily="34" charset="0"/>
              </a:rPr>
              <a:t>To check client eligibility, click </a:t>
            </a:r>
            <a:r>
              <a:rPr lang="en-US" altLang="en-US" b="1" dirty="0">
                <a:latin typeface="Arial" panose="020B0604020202020204" pitchFamily="34" charset="0"/>
                <a:cs typeface="Arial" panose="020B0604020202020204" pitchFamily="34" charset="0"/>
              </a:rPr>
              <a:t>Eligibility </a:t>
            </a:r>
            <a:r>
              <a:rPr lang="en-US" altLang="en-US" dirty="0">
                <a:latin typeface="Arial" panose="020B0604020202020204" pitchFamily="34" charset="0"/>
                <a:cs typeface="Arial" panose="020B0604020202020204" pitchFamily="34" charset="0"/>
              </a:rPr>
              <a:t>under “Inquiries” when logged in to your account.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77628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846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1590</Words>
  <Application>Microsoft Office PowerPoint</Application>
  <PresentationFormat>On-screen Show (4:3)</PresentationFormat>
  <Paragraphs>247</Paragraphs>
  <Slides>44</Slides>
  <Notes>30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Conduent_PPT_Template_White_6Jan</vt:lpstr>
      <vt:lpstr>   Eligibility on the  Web Portal </vt:lpstr>
      <vt:lpstr>Purpose</vt:lpstr>
      <vt:lpstr>Objectives</vt:lpstr>
      <vt:lpstr>Eligibility Inquiry</vt:lpstr>
      <vt:lpstr>PowerPoint Presentation</vt:lpstr>
      <vt:lpstr>PowerPoint Presentation</vt:lpstr>
      <vt:lpstr>Eligibility Inquiry</vt:lpstr>
      <vt:lpstr>Initiating the Eligibility Inquiry</vt:lpstr>
      <vt:lpstr>Checking Eligibility on the Web Portal</vt:lpstr>
      <vt:lpstr>Eligibility Inquiry continued</vt:lpstr>
      <vt:lpstr>Eligibility Inquiry continued</vt:lpstr>
      <vt:lpstr>Eligibility Inquiry continued</vt:lpstr>
      <vt:lpstr>Centennial Care Managed Care Organizations (MCOs)</vt:lpstr>
      <vt:lpstr>Eligibility Inquiry</vt:lpstr>
      <vt:lpstr>Eligibility Inquiry continued</vt:lpstr>
      <vt:lpstr>Eligibility Inquiry continued</vt:lpstr>
      <vt:lpstr>Eligibility Inquiry continued</vt:lpstr>
      <vt:lpstr>ICF/IID Eligibility Specific</vt:lpstr>
      <vt:lpstr>PowerPoint Presentation</vt:lpstr>
      <vt:lpstr>QMB Eligibility</vt:lpstr>
      <vt:lpstr>QMB</vt:lpstr>
      <vt:lpstr>QMB</vt:lpstr>
      <vt:lpstr>QMB Special Eligibility Rules</vt:lpstr>
      <vt:lpstr>PowerPoint Presentation</vt:lpstr>
      <vt:lpstr>QMB Recertification</vt:lpstr>
      <vt:lpstr>QMB Recertification</vt:lpstr>
      <vt:lpstr>SLIMB and QI Eligibility</vt:lpstr>
      <vt:lpstr>SLIMB and QI</vt:lpstr>
      <vt:lpstr>Not Eligible</vt:lpstr>
      <vt:lpstr>Avoiding Loss of Revenue</vt:lpstr>
      <vt:lpstr>Avoiding Loss of Revenue</vt:lpstr>
      <vt:lpstr>Avoiding Loss of Revenue Due to QMB Recertification</vt:lpstr>
      <vt:lpstr>Alternative Benefit Plan (ABP)</vt:lpstr>
      <vt:lpstr>Alternative Benefit Plan (ABP) for Other Adult Group COE 100</vt:lpstr>
      <vt:lpstr>Eligibility Inquiry COE 100 </vt:lpstr>
      <vt:lpstr>Web Portal Visuals of Various Eligibility Screens</vt:lpstr>
      <vt:lpstr>Justice-Involved Utilization of State Transitioned (JUST) Eligibility </vt:lpstr>
      <vt:lpstr>Eligibility Inquiry COE 100</vt:lpstr>
      <vt:lpstr>Example of COE 100 for full Medicaid, No Lock-In, No MCO </vt:lpstr>
      <vt:lpstr>Eligibility Inquiry – Third Party Liability (TPL)</vt:lpstr>
      <vt:lpstr>Eligibility History on the Portal</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Eligibility</dc:title>
  <dc:creator>Douglas, Derrick</dc:creator>
  <cp:lastModifiedBy>Gipson, Robert</cp:lastModifiedBy>
  <cp:revision>83</cp:revision>
  <dcterms:created xsi:type="dcterms:W3CDTF">2018-10-24T20:45:55Z</dcterms:created>
  <dcterms:modified xsi:type="dcterms:W3CDTF">2019-09-26T16:49:51Z</dcterms:modified>
</cp:coreProperties>
</file>